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9" r:id="rId1"/>
  </p:sldMasterIdLst>
  <p:notesMasterIdLst>
    <p:notesMasterId r:id="rId13"/>
  </p:notesMasterIdLst>
  <p:sldIdLst>
    <p:sldId id="656" r:id="rId2"/>
    <p:sldId id="838" r:id="rId3"/>
    <p:sldId id="842" r:id="rId4"/>
    <p:sldId id="849" r:id="rId5"/>
    <p:sldId id="850" r:id="rId6"/>
    <p:sldId id="847" r:id="rId7"/>
    <p:sldId id="848" r:id="rId8"/>
    <p:sldId id="851" r:id="rId9"/>
    <p:sldId id="852" r:id="rId10"/>
    <p:sldId id="853" r:id="rId11"/>
    <p:sldId id="82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ie Hernandez" initials="SH" lastIdx="4" clrIdx="0">
    <p:extLst>
      <p:ext uri="{19B8F6BF-5375-455C-9EA6-DF929625EA0E}">
        <p15:presenceInfo xmlns:p15="http://schemas.microsoft.com/office/powerpoint/2012/main" userId="S::shernandez@sangabrielvalleycog.onmicrosoft.com::5a8e5266-49a6-4a47-888d-1abc728ca2cb" providerId="AD"/>
      </p:ext>
    </p:extLst>
  </p:cmAuthor>
  <p:cmAuthor id="2" name="bacev" initials="b" lastIdx="4" clrIdx="1">
    <p:extLst>
      <p:ext uri="{19B8F6BF-5375-455C-9EA6-DF929625EA0E}">
        <p15:presenceInfo xmlns:p15="http://schemas.microsoft.com/office/powerpoint/2012/main" userId="9ecb8b7c93e738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F9"/>
    <a:srgbClr val="EA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29" autoAdjust="0"/>
    <p:restoredTop sz="94660"/>
  </p:normalViewPr>
  <p:slideViewPr>
    <p:cSldViewPr snapToGrid="0">
      <p:cViewPr varScale="1">
        <p:scale>
          <a:sx n="46" d="100"/>
          <a:sy n="46" d="100"/>
        </p:scale>
        <p:origin x="42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CC8F6-91C9-46F7-8C29-A23956DA1D2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910CF-1BCE-4996-ACE4-963C956BA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0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36274-F2B9-4C45-BBB4-0EDF4CD651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00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2874B-8189-41E6-A60D-F894268BFA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2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6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496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22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5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4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11359A-4399-4E59-AA98-A05A48565391}"/>
              </a:ext>
            </a:extLst>
          </p:cNvPr>
          <p:cNvSpPr txBox="1"/>
          <p:nvPr/>
        </p:nvSpPr>
        <p:spPr>
          <a:xfrm>
            <a:off x="0" y="1734502"/>
            <a:ext cx="1120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San Gabriel Valley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Regional Housing Trust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Working Group Meeting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E25B5D-2E67-4C27-B2F6-46C7831DD07C}"/>
              </a:ext>
            </a:extLst>
          </p:cNvPr>
          <p:cNvSpPr/>
          <p:nvPr/>
        </p:nvSpPr>
        <p:spPr>
          <a:xfrm>
            <a:off x="4345577" y="4262106"/>
            <a:ext cx="48283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Homeless Pilot Programs</a:t>
            </a:r>
          </a:p>
          <a:p>
            <a:pPr algn="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13,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1" y="5935287"/>
            <a:ext cx="3927764" cy="9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Opportunity- Revolving Loan Fund $8 million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month, the SGVRHT will release a request for proposal to a consultant to develop a Revolving Loan Fund (RLF)</a:t>
            </a:r>
          </a:p>
          <a:p>
            <a:r>
              <a:rPr lang="en-US" dirty="0" smtClean="0"/>
              <a:t>The RLF will provide access to early acquisition and predevelopment capital</a:t>
            </a:r>
          </a:p>
          <a:p>
            <a:r>
              <a:rPr lang="en-US" dirty="0" smtClean="0"/>
              <a:t>The RLF will allow the State Earmark funds to be recycled to support projects on an ongoing basis as loans are repaid and loaned to new projects</a:t>
            </a:r>
          </a:p>
          <a:p>
            <a:r>
              <a:rPr lang="en-US" dirty="0" smtClean="0"/>
              <a:t>The selected consultant will set up working group meetings with member cities, developers, and additional stakeholders to ensure the funding guidelines are responsive to member city needs</a:t>
            </a:r>
          </a:p>
          <a:p>
            <a:r>
              <a:rPr lang="en-US" dirty="0"/>
              <a:t>Projects may receive low interest rate loans of up to $40,000 per unit of affordable housing; additional guidelines will be developed by the selected </a:t>
            </a:r>
            <a:r>
              <a:rPr lang="en-US" dirty="0" smtClean="0"/>
              <a:t>consultant and SGVRHT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1A3C-AF87-4242-8BF5-DF109259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7C6AE-AC04-4646-A700-1A398EA05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E733-F1FC-430F-8A46-9ABD1180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</a:t>
            </a:r>
            <a:r>
              <a:rPr lang="en-US" dirty="0"/>
              <a:t>Earmark </a:t>
            </a:r>
            <a:r>
              <a:rPr lang="en-US" dirty="0" smtClean="0"/>
              <a:t>Priorities-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58DFC-E459-4C6F-B585-2550EA9B0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SGVRHT </a:t>
            </a:r>
            <a:r>
              <a:rPr lang="en-US" sz="2000" dirty="0"/>
              <a:t>received a budget earmark of $20 million to address the affordable housing shortage and homeless crisis in the San Gabriel Valley. </a:t>
            </a:r>
            <a:r>
              <a:rPr lang="en-US" sz="2000" dirty="0" smtClean="0"/>
              <a:t>In September, the Board approved funding categories </a:t>
            </a:r>
            <a:r>
              <a:rPr lang="en-US" sz="2000" dirty="0"/>
              <a:t>as follows:</a:t>
            </a:r>
          </a:p>
          <a:p>
            <a:pPr marL="0" indent="0">
              <a:buNone/>
            </a:pPr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Project Pipeline 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Capital- $8 million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Revolving Loan 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Fund- $8 million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Homeless Pilot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Programs- $4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million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$1.8 million committed, $2.2 million available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0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B052-BCFE-4787-9B30-863A13FF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Homeless Pilot Programs- $4 million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9F5A6-2173-4A16-9CBE-A66DDF7B4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27892"/>
          </a:xfrm>
        </p:spPr>
        <p:txBody>
          <a:bodyPr>
            <a:normAutofit/>
          </a:bodyPr>
          <a:lstStyle/>
          <a:p>
            <a:r>
              <a:rPr lang="en-US" dirty="0" smtClean="0"/>
              <a:t>Funds will support operations </a:t>
            </a:r>
            <a:r>
              <a:rPr lang="en-US" dirty="0"/>
              <a:t>at participating </a:t>
            </a:r>
            <a:r>
              <a:rPr lang="en-US" dirty="0" smtClean="0"/>
              <a:t>tiny home sites (Baldwin Park and Montebello) and allow member cities to apply for capital funds to develop a tiny home site or pursue alternative homeless pilot programs</a:t>
            </a:r>
            <a:endParaRPr lang="en-US" dirty="0"/>
          </a:p>
          <a:p>
            <a:r>
              <a:rPr lang="en-US" dirty="0" smtClean="0"/>
              <a:t>Pilot programs </a:t>
            </a:r>
            <a:r>
              <a:rPr lang="en-US" u="sng" dirty="0" smtClean="0"/>
              <a:t>must produce homeless housing beds or units</a:t>
            </a:r>
            <a:r>
              <a:rPr lang="en-US" dirty="0" smtClean="0"/>
              <a:t> that are operational for a minimum of 2 years to receive the maximum funding amount of $25,000 per unit or a minimum of 1 year for prorated funding</a:t>
            </a:r>
          </a:p>
          <a:p>
            <a:pPr lvl="1"/>
            <a:r>
              <a:rPr lang="en-US" dirty="0" smtClean="0"/>
              <a:t>This funding amount was selected based on the actual capital costs to develop a tiny home unit which can provide multiple years of homeless housing.</a:t>
            </a:r>
          </a:p>
          <a:p>
            <a:r>
              <a:rPr lang="en-US" dirty="0" smtClean="0"/>
              <a:t>Eligible funding uses include: non-congregate bridge housing (tiny homes), new bridge housing or emergency shelter beds, adaptive reuse, site acquisition (e.g. master leasing), and other programs that produce homeless housing beds or units</a:t>
            </a:r>
          </a:p>
        </p:txBody>
      </p:sp>
    </p:spTree>
    <p:extLst>
      <p:ext uri="{BB962C8B-B14F-4D97-AF65-F5344CB8AC3E}">
        <p14:creationId xmlns:p14="http://schemas.microsoft.com/office/powerpoint/2010/main" val="28139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 Housing Pilot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34" y="1930400"/>
            <a:ext cx="4736330" cy="388077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Adaptive reuse: convert a vacant or underutilized building or portion of a building to provide homeless housing beds/units; example: The Arroyo pictured, right</a:t>
            </a:r>
          </a:p>
          <a:p>
            <a:r>
              <a:rPr lang="en-US" dirty="0" smtClean="0"/>
              <a:t>Site acquisition: purchase of a lot or building to develop homeless housing beds/units; master leasing of motel units</a:t>
            </a:r>
          </a:p>
          <a:p>
            <a:r>
              <a:rPr lang="en-US" dirty="0" smtClean="0"/>
              <a:t>Emergency shelter: new emergency shelter beds operated for at least one year</a:t>
            </a:r>
          </a:p>
          <a:p>
            <a:r>
              <a:rPr lang="en-US" dirty="0" smtClean="0"/>
              <a:t>Bridge housing: temporary housing with supportive </a:t>
            </a:r>
            <a:r>
              <a:rPr lang="en-US" dirty="0" smtClean="0"/>
              <a:t>services; example: Tiny Homes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26" y="2100435"/>
            <a:ext cx="6069775" cy="35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8FB2-001A-4779-A9DC-E29E74D7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7941034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Tiny Home Pilot </a:t>
            </a:r>
            <a:r>
              <a:rPr lang="en-US" dirty="0"/>
              <a:t>Program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D4AF1EDB-EB9D-4185-9ADB-3CF770CC3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361" y="2160589"/>
            <a:ext cx="3259667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Interim housing for persons experiencing homelessness with a local preference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On-site Case management and 24/7 security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SGVRHT will provide capital funding for: shelters, restroom facilities, office/case management space, and site prep.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Sites will be </a:t>
            </a:r>
            <a:r>
              <a:rPr lang="en-US" sz="1200" dirty="0" smtClean="0"/>
              <a:t>operational for </a:t>
            </a:r>
            <a:r>
              <a:rPr lang="en-US" sz="1200" dirty="0"/>
              <a:t>1-3 years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Program is highly responsive to State priorities for Homelessness and COVID-19 due to the non-congregate nature of the shelters.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Baldwin Park’s tiny home site, </a:t>
            </a:r>
            <a:r>
              <a:rPr lang="es-419" sz="1200" dirty="0" smtClean="0"/>
              <a:t>Esperanza</a:t>
            </a:r>
            <a:r>
              <a:rPr lang="en-US" sz="1200" dirty="0" smtClean="0"/>
              <a:t> Villa will be available for site tours beginning 11/20/21</a:t>
            </a:r>
            <a:endParaRPr lang="en-US" sz="1200" dirty="0"/>
          </a:p>
        </p:txBody>
      </p:sp>
      <p:pic>
        <p:nvPicPr>
          <p:cNvPr id="10" name="Content Placeholder 9" descr="Table&#10;&#10;Description automatically generated with medium confidence">
            <a:extLst>
              <a:ext uri="{FF2B5EF4-FFF2-40B4-BE49-F238E27FC236}">
                <a16:creationId xmlns:a16="http://schemas.microsoft.com/office/drawing/2014/main" id="{9ECFD4FB-FC8A-4100-BD9A-0078DFB225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07" y="2187047"/>
            <a:ext cx="5421162" cy="1111338"/>
          </a:xfrm>
          <a:prstGeom prst="rect">
            <a:avLst/>
          </a:prstGeom>
        </p:spPr>
      </p:pic>
      <p:pic>
        <p:nvPicPr>
          <p:cNvPr id="6" name="Picture 5" descr="A picture containing sky, outdoor, ground&#10;&#10;Description automatically generated">
            <a:extLst>
              <a:ext uri="{FF2B5EF4-FFF2-40B4-BE49-F238E27FC236}">
                <a16:creationId xmlns:a16="http://schemas.microsoft.com/office/drawing/2014/main" id="{4DF26CE9-971E-41C4-BE5E-0A15D37CE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664" y="3424766"/>
            <a:ext cx="5053090" cy="2602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54" y="3382919"/>
            <a:ext cx="2641547" cy="26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Letter of Interest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Cities will submit an LOI and application to request funding consideration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LOI is not a formal commitment, but will allow the SGVRHT and SRK to evaluate potential projects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Capital projects will require an initial feasibility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SGVRHT staff is available to assist City staff during the application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702" y="1028017"/>
            <a:ext cx="4291613" cy="48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Application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763950"/>
            <a:ext cx="4513262" cy="502847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Cities are encouraged to complete applications with as much detail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Additional funding will likely be required to complete most pilot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City staff time will be required for successful pilot program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Memorandum of Agreement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projects are recommended for funding, the SGVRHT and the City will negotiate an MOA that will need to be approved by City Council and will represent a formal commitment to complete the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MOA will detail the roles and responsibilities of the SGVRHT and member 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SGVRHT staff is available to assist with City Council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461" y="602546"/>
            <a:ext cx="4552983" cy="54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6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B052-BCFE-4787-9B30-863A13FF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9F5A6-2173-4A16-9CBE-A66DDF7B4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5952"/>
            <a:ext cx="8596668" cy="4727892"/>
          </a:xfrm>
        </p:spPr>
        <p:txBody>
          <a:bodyPr>
            <a:normAutofit/>
          </a:bodyPr>
          <a:lstStyle/>
          <a:p>
            <a:r>
              <a:rPr lang="en-US" dirty="0"/>
              <a:t>Projects will be evaluated based on readiness to proceed with a funding expenditure deadline of May 15, 2023</a:t>
            </a:r>
          </a:p>
          <a:p>
            <a:r>
              <a:rPr lang="en-US" dirty="0"/>
              <a:t>Applications will be accepted on a rolling basis with the initial </a:t>
            </a:r>
            <a:r>
              <a:rPr lang="en-US" dirty="0" smtClean="0"/>
              <a:t>review period in late October. Applications must be received by 10/26/21 at 5PM to be considered for this first round. </a:t>
            </a:r>
          </a:p>
          <a:p>
            <a:r>
              <a:rPr lang="en-US" dirty="0" smtClean="0"/>
              <a:t>Initial funding awards are anticipated in December 2021</a:t>
            </a:r>
          </a:p>
          <a:p>
            <a:r>
              <a:rPr lang="en-US" dirty="0" smtClean="0"/>
              <a:t>Projects with capital costs will undergo a feasibility analysis. A City may propose multiple sites and the most feasible site will be recommended for funding. For example if a City owns multiple lots that may be suitable as a tiny home site, SGVRHT’s consultant team, SRK Architects, can evaluate the access to utilities at the site and recommend the most appropriate site.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6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20392</TotalTime>
  <Words>794</Words>
  <Application>Microsoft Office PowerPoint</Application>
  <PresentationFormat>Widescreen</PresentationFormat>
  <Paragraphs>56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Palatino Linotype</vt:lpstr>
      <vt:lpstr>Times New Roman</vt:lpstr>
      <vt:lpstr>Trebuchet MS</vt:lpstr>
      <vt:lpstr>Wingdings 3</vt:lpstr>
      <vt:lpstr>Facet</vt:lpstr>
      <vt:lpstr>PowerPoint Presentation</vt:lpstr>
      <vt:lpstr>Budget Earmark Priorities- Overview</vt:lpstr>
      <vt:lpstr>Homeless Pilot Programs- $4 million</vt:lpstr>
      <vt:lpstr>Homeless Housing Pilot Examples</vt:lpstr>
      <vt:lpstr>Tiny Home Pilot Program</vt:lpstr>
      <vt:lpstr>Letter of Interest</vt:lpstr>
      <vt:lpstr>Application</vt:lpstr>
      <vt:lpstr>Memorandum of Agreement</vt:lpstr>
      <vt:lpstr>Project Evaluation</vt:lpstr>
      <vt:lpstr>Upcoming Opportunity- Revolving Loan Fund $8 million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16, 2020</dc:title>
  <dc:creator>Kaitlin Ward</dc:creator>
  <cp:lastModifiedBy>bacev</cp:lastModifiedBy>
  <cp:revision>204</cp:revision>
  <dcterms:created xsi:type="dcterms:W3CDTF">2020-04-14T17:55:36Z</dcterms:created>
  <dcterms:modified xsi:type="dcterms:W3CDTF">2021-10-13T00:00:01Z</dcterms:modified>
</cp:coreProperties>
</file>