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30" r:id="rId1"/>
  </p:sldMasterIdLst>
  <p:notesMasterIdLst>
    <p:notesMasterId r:id="rId35"/>
  </p:notesMasterIdLst>
  <p:handoutMasterIdLst>
    <p:handoutMasterId r:id="rId36"/>
  </p:handoutMasterIdLst>
  <p:sldIdLst>
    <p:sldId id="263" r:id="rId2"/>
    <p:sldId id="283" r:id="rId3"/>
    <p:sldId id="312" r:id="rId4"/>
    <p:sldId id="306" r:id="rId5"/>
    <p:sldId id="296" r:id="rId6"/>
    <p:sldId id="298" r:id="rId7"/>
    <p:sldId id="300" r:id="rId8"/>
    <p:sldId id="270" r:id="rId9"/>
    <p:sldId id="302" r:id="rId10"/>
    <p:sldId id="289" r:id="rId11"/>
    <p:sldId id="286" r:id="rId12"/>
    <p:sldId id="303" r:id="rId13"/>
    <p:sldId id="314" r:id="rId14"/>
    <p:sldId id="313" r:id="rId15"/>
    <p:sldId id="278" r:id="rId16"/>
    <p:sldId id="284" r:id="rId17"/>
    <p:sldId id="294" r:id="rId18"/>
    <p:sldId id="288" r:id="rId19"/>
    <p:sldId id="293" r:id="rId20"/>
    <p:sldId id="307" r:id="rId21"/>
    <p:sldId id="279" r:id="rId22"/>
    <p:sldId id="285" r:id="rId23"/>
    <p:sldId id="277" r:id="rId24"/>
    <p:sldId id="290" r:id="rId25"/>
    <p:sldId id="309" r:id="rId26"/>
    <p:sldId id="287" r:id="rId27"/>
    <p:sldId id="291" r:id="rId28"/>
    <p:sldId id="292" r:id="rId29"/>
    <p:sldId id="301" r:id="rId30"/>
    <p:sldId id="310" r:id="rId31"/>
    <p:sldId id="311" r:id="rId32"/>
    <p:sldId id="281" r:id="rId33"/>
    <p:sldId id="29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461D"/>
    <a:srgbClr val="28427C"/>
    <a:srgbClr val="1C82B8"/>
    <a:srgbClr val="505050"/>
    <a:srgbClr val="960048"/>
    <a:srgbClr val="00B28A"/>
    <a:srgbClr val="767679"/>
    <a:srgbClr val="000000"/>
    <a:srgbClr val="FFC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2"/>
    <p:restoredTop sz="95884"/>
  </p:normalViewPr>
  <p:slideViewPr>
    <p:cSldViewPr snapToGrid="0" snapToObjects="1">
      <p:cViewPr varScale="1">
        <p:scale>
          <a:sx n="82" d="100"/>
          <a:sy n="82" d="100"/>
        </p:scale>
        <p:origin x="66" y="2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B67EB-8D7A-4487-A17A-D1F97CD5550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BE0364-81A9-4C4C-B3E2-4FE51C477FF7}">
      <dgm:prSet/>
      <dgm:spPr/>
      <dgm:t>
        <a:bodyPr/>
        <a:lstStyle/>
        <a:p>
          <a:r>
            <a:rPr lang="en-US" dirty="0" smtClean="0"/>
            <a:t>Workforce Development</a:t>
          </a:r>
          <a:endParaRPr lang="en-US" dirty="0"/>
        </a:p>
      </dgm:t>
    </dgm:pt>
    <dgm:pt modelId="{FC30B8B1-0D8F-4A66-B4C1-8871128CAA63}" type="parTrans" cxnId="{D8A65118-5404-4D47-88F9-BA6A7A7B8D26}">
      <dgm:prSet/>
      <dgm:spPr/>
      <dgm:t>
        <a:bodyPr/>
        <a:lstStyle/>
        <a:p>
          <a:endParaRPr lang="en-US"/>
        </a:p>
      </dgm:t>
    </dgm:pt>
    <dgm:pt modelId="{A4154901-5D8A-4891-99F3-1C0DD32F79EF}" type="sibTrans" cxnId="{D8A65118-5404-4D47-88F9-BA6A7A7B8D26}">
      <dgm:prSet/>
      <dgm:spPr/>
      <dgm:t>
        <a:bodyPr/>
        <a:lstStyle/>
        <a:p>
          <a:endParaRPr lang="en-US"/>
        </a:p>
      </dgm:t>
    </dgm:pt>
    <dgm:pt modelId="{B6129F34-642F-46AE-8049-E47F42B2E410}">
      <dgm:prSet/>
      <dgm:spPr/>
      <dgm:t>
        <a:bodyPr/>
        <a:lstStyle/>
        <a:p>
          <a:r>
            <a:rPr lang="en-US" dirty="0" smtClean="0"/>
            <a:t>Food Recovery</a:t>
          </a:r>
          <a:endParaRPr lang="en-US" dirty="0"/>
        </a:p>
      </dgm:t>
    </dgm:pt>
    <dgm:pt modelId="{8C2FAFE9-3C70-41D8-9170-958B7B8367AA}" type="parTrans" cxnId="{938E9931-40E9-421A-BC9D-5CC426116F8F}">
      <dgm:prSet/>
      <dgm:spPr/>
      <dgm:t>
        <a:bodyPr/>
        <a:lstStyle/>
        <a:p>
          <a:endParaRPr lang="en-US"/>
        </a:p>
      </dgm:t>
    </dgm:pt>
    <dgm:pt modelId="{EED3F862-40DC-4509-B363-E5CF4084A5CF}" type="sibTrans" cxnId="{938E9931-40E9-421A-BC9D-5CC426116F8F}">
      <dgm:prSet/>
      <dgm:spPr/>
      <dgm:t>
        <a:bodyPr/>
        <a:lstStyle/>
        <a:p>
          <a:endParaRPr lang="en-US"/>
        </a:p>
      </dgm:t>
    </dgm:pt>
    <dgm:pt modelId="{392C0288-559F-49FB-829B-FCCD65805661}">
      <dgm:prSet/>
      <dgm:spPr/>
      <dgm:t>
        <a:bodyPr/>
        <a:lstStyle/>
        <a:p>
          <a:r>
            <a:rPr lang="en-US" dirty="0" smtClean="0"/>
            <a:t>Landlord outreach and incentives</a:t>
          </a:r>
          <a:endParaRPr lang="en-US" dirty="0"/>
        </a:p>
      </dgm:t>
    </dgm:pt>
    <dgm:pt modelId="{4AA28B97-779E-4679-835C-CBB77D8DE120}" type="parTrans" cxnId="{8343D88F-889E-48C8-9CB0-DFCE6216CEEE}">
      <dgm:prSet/>
      <dgm:spPr/>
      <dgm:t>
        <a:bodyPr/>
        <a:lstStyle/>
        <a:p>
          <a:endParaRPr lang="en-US"/>
        </a:p>
      </dgm:t>
    </dgm:pt>
    <dgm:pt modelId="{CFCF4850-3AA3-4428-BC62-7FE227331926}" type="sibTrans" cxnId="{8343D88F-889E-48C8-9CB0-DFCE6216CEEE}">
      <dgm:prSet/>
      <dgm:spPr/>
      <dgm:t>
        <a:bodyPr/>
        <a:lstStyle/>
        <a:p>
          <a:endParaRPr lang="en-US"/>
        </a:p>
      </dgm:t>
    </dgm:pt>
    <dgm:pt modelId="{C120BB24-4B31-4E96-8135-5050C804D80C}">
      <dgm:prSet/>
      <dgm:spPr/>
      <dgm:t>
        <a:bodyPr/>
        <a:lstStyle/>
        <a:p>
          <a:r>
            <a:rPr lang="en-US" dirty="0" smtClean="0"/>
            <a:t>Recreation Programming</a:t>
          </a:r>
          <a:endParaRPr lang="en-US" dirty="0"/>
        </a:p>
      </dgm:t>
    </dgm:pt>
    <dgm:pt modelId="{15F0C64E-D77B-43BD-AD4D-EBEEC0359101}" type="parTrans" cxnId="{9DF006F2-3A57-46B8-8750-901F622F7909}">
      <dgm:prSet/>
      <dgm:spPr/>
      <dgm:t>
        <a:bodyPr/>
        <a:lstStyle/>
        <a:p>
          <a:endParaRPr lang="en-US"/>
        </a:p>
      </dgm:t>
    </dgm:pt>
    <dgm:pt modelId="{2F97CB99-E9E0-43BB-A3F1-75B90DB09859}" type="sibTrans" cxnId="{9DF006F2-3A57-46B8-8750-901F622F7909}">
      <dgm:prSet/>
      <dgm:spPr/>
      <dgm:t>
        <a:bodyPr/>
        <a:lstStyle/>
        <a:p>
          <a:endParaRPr lang="en-US"/>
        </a:p>
      </dgm:t>
    </dgm:pt>
    <dgm:pt modelId="{3C127D98-CEF7-4E83-94F0-1002E751547B}">
      <dgm:prSet/>
      <dgm:spPr/>
      <dgm:t>
        <a:bodyPr/>
        <a:lstStyle/>
        <a:p>
          <a:r>
            <a:rPr lang="en-US" dirty="0" smtClean="0"/>
            <a:t>Crisis Intervention</a:t>
          </a:r>
          <a:endParaRPr lang="en-US" dirty="0"/>
        </a:p>
      </dgm:t>
    </dgm:pt>
    <dgm:pt modelId="{04902DA0-B61A-43EA-86C8-49C3A528A046}" type="parTrans" cxnId="{3C72A9E3-22DC-47F5-A2FB-A826E69EB0A3}">
      <dgm:prSet/>
      <dgm:spPr/>
      <dgm:t>
        <a:bodyPr/>
        <a:lstStyle/>
        <a:p>
          <a:endParaRPr lang="en-US"/>
        </a:p>
      </dgm:t>
    </dgm:pt>
    <dgm:pt modelId="{AEDA370A-40B4-435A-9A8A-A50906BF74BA}" type="sibTrans" cxnId="{3C72A9E3-22DC-47F5-A2FB-A826E69EB0A3}">
      <dgm:prSet/>
      <dgm:spPr/>
      <dgm:t>
        <a:bodyPr/>
        <a:lstStyle/>
        <a:p>
          <a:endParaRPr lang="en-US"/>
        </a:p>
      </dgm:t>
    </dgm:pt>
    <dgm:pt modelId="{9BBEC750-F614-4CA6-810C-699057A25C02}">
      <dgm:prSet/>
      <dgm:spPr/>
      <dgm:t>
        <a:bodyPr/>
        <a:lstStyle/>
        <a:p>
          <a:r>
            <a:rPr lang="en-US" dirty="0" smtClean="0"/>
            <a:t>Prevention and Diversion</a:t>
          </a:r>
          <a:endParaRPr lang="en-US" dirty="0"/>
        </a:p>
      </dgm:t>
    </dgm:pt>
    <dgm:pt modelId="{64AB9E4D-DC24-482F-9CB2-9C6373780712}" type="parTrans" cxnId="{6EDE45F0-3258-40A5-8364-0932FD9F9AE1}">
      <dgm:prSet/>
      <dgm:spPr/>
      <dgm:t>
        <a:bodyPr/>
        <a:lstStyle/>
        <a:p>
          <a:endParaRPr lang="en-US"/>
        </a:p>
      </dgm:t>
    </dgm:pt>
    <dgm:pt modelId="{C4BF310D-41AE-4BE3-8AFC-500872CE3683}" type="sibTrans" cxnId="{6EDE45F0-3258-40A5-8364-0932FD9F9AE1}">
      <dgm:prSet/>
      <dgm:spPr/>
      <dgm:t>
        <a:bodyPr/>
        <a:lstStyle/>
        <a:p>
          <a:endParaRPr lang="en-US"/>
        </a:p>
      </dgm:t>
    </dgm:pt>
    <dgm:pt modelId="{439988FB-CC71-48C0-91DD-4332730F58D4}" type="pres">
      <dgm:prSet presAssocID="{1CBB67EB-8D7A-4487-A17A-D1F97CD5550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EAA5C1-E64E-41A0-9EE6-3D0FB72F20E0}" type="pres">
      <dgm:prSet presAssocID="{F6BE0364-81A9-4C4C-B3E2-4FE51C477FF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5C9CDC-D226-4117-8AD1-5C3AE29C649A}" type="pres">
      <dgm:prSet presAssocID="{A4154901-5D8A-4891-99F3-1C0DD32F79EF}" presName="sibTrans" presStyleCnt="0"/>
      <dgm:spPr/>
    </dgm:pt>
    <dgm:pt modelId="{CC306506-223A-4EC8-9A47-155DEC86EB31}" type="pres">
      <dgm:prSet presAssocID="{B6129F34-642F-46AE-8049-E47F42B2E41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66219-D04F-4EA5-9448-EAA51B2BBA15}" type="pres">
      <dgm:prSet presAssocID="{EED3F862-40DC-4509-B363-E5CF4084A5CF}" presName="sibTrans" presStyleCnt="0"/>
      <dgm:spPr/>
    </dgm:pt>
    <dgm:pt modelId="{4E40F376-D996-45A9-B6B0-DEFFC152DE2E}" type="pres">
      <dgm:prSet presAssocID="{392C0288-559F-49FB-829B-FCCD6580566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641A7-B2C7-40B6-A2F0-4E8E83C44365}" type="pres">
      <dgm:prSet presAssocID="{CFCF4850-3AA3-4428-BC62-7FE227331926}" presName="sibTrans" presStyleCnt="0"/>
      <dgm:spPr/>
    </dgm:pt>
    <dgm:pt modelId="{9F79C21B-76C9-4535-A31B-A8D02BFCFAC8}" type="pres">
      <dgm:prSet presAssocID="{C120BB24-4B31-4E96-8135-5050C804D80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30AE7B-975B-425B-B8D6-16FCBF6BB828}" type="pres">
      <dgm:prSet presAssocID="{2F97CB99-E9E0-43BB-A3F1-75B90DB09859}" presName="sibTrans" presStyleCnt="0"/>
      <dgm:spPr/>
    </dgm:pt>
    <dgm:pt modelId="{C23742C4-08E2-462C-99E7-D0F3C6424B84}" type="pres">
      <dgm:prSet presAssocID="{3C127D98-CEF7-4E83-94F0-1002E751547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B9044B-B1E9-40A2-993E-7854C9DBEA84}" type="pres">
      <dgm:prSet presAssocID="{AEDA370A-40B4-435A-9A8A-A50906BF74BA}" presName="sibTrans" presStyleCnt="0"/>
      <dgm:spPr/>
    </dgm:pt>
    <dgm:pt modelId="{2AC1C5DD-CFC7-4327-9A4A-FD861DCABA73}" type="pres">
      <dgm:prSet presAssocID="{9BBEC750-F614-4CA6-810C-699057A25C0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9CAFBE-1FEA-1547-8416-56E3F66F76EE}" type="presOf" srcId="{F6BE0364-81A9-4C4C-B3E2-4FE51C477FF7}" destId="{F7EAA5C1-E64E-41A0-9EE6-3D0FB72F20E0}" srcOrd="0" destOrd="0" presId="urn:microsoft.com/office/officeart/2005/8/layout/default"/>
    <dgm:cxn modelId="{D8A65118-5404-4D47-88F9-BA6A7A7B8D26}" srcId="{1CBB67EB-8D7A-4487-A17A-D1F97CD55503}" destId="{F6BE0364-81A9-4C4C-B3E2-4FE51C477FF7}" srcOrd="0" destOrd="0" parTransId="{FC30B8B1-0D8F-4A66-B4C1-8871128CAA63}" sibTransId="{A4154901-5D8A-4891-99F3-1C0DD32F79EF}"/>
    <dgm:cxn modelId="{8343D88F-889E-48C8-9CB0-DFCE6216CEEE}" srcId="{1CBB67EB-8D7A-4487-A17A-D1F97CD55503}" destId="{392C0288-559F-49FB-829B-FCCD65805661}" srcOrd="2" destOrd="0" parTransId="{4AA28B97-779E-4679-835C-CBB77D8DE120}" sibTransId="{CFCF4850-3AA3-4428-BC62-7FE227331926}"/>
    <dgm:cxn modelId="{B9370B05-D2F9-401D-816A-62FF0AFC7473}" type="presOf" srcId="{3C127D98-CEF7-4E83-94F0-1002E751547B}" destId="{C23742C4-08E2-462C-99E7-D0F3C6424B84}" srcOrd="0" destOrd="0" presId="urn:microsoft.com/office/officeart/2005/8/layout/default"/>
    <dgm:cxn modelId="{218C52B9-5128-CB4A-A8EE-14AB8CBF407A}" type="presOf" srcId="{C120BB24-4B31-4E96-8135-5050C804D80C}" destId="{9F79C21B-76C9-4535-A31B-A8D02BFCFAC8}" srcOrd="0" destOrd="0" presId="urn:microsoft.com/office/officeart/2005/8/layout/default"/>
    <dgm:cxn modelId="{9DF006F2-3A57-46B8-8750-901F622F7909}" srcId="{1CBB67EB-8D7A-4487-A17A-D1F97CD55503}" destId="{C120BB24-4B31-4E96-8135-5050C804D80C}" srcOrd="3" destOrd="0" parTransId="{15F0C64E-D77B-43BD-AD4D-EBEEC0359101}" sibTransId="{2F97CB99-E9E0-43BB-A3F1-75B90DB09859}"/>
    <dgm:cxn modelId="{6EDE45F0-3258-40A5-8364-0932FD9F9AE1}" srcId="{1CBB67EB-8D7A-4487-A17A-D1F97CD55503}" destId="{9BBEC750-F614-4CA6-810C-699057A25C02}" srcOrd="5" destOrd="0" parTransId="{64AB9E4D-DC24-482F-9CB2-9C6373780712}" sibTransId="{C4BF310D-41AE-4BE3-8AFC-500872CE3683}"/>
    <dgm:cxn modelId="{849A5049-A1EC-4DFF-A52C-9DDEBA75E4CD}" type="presOf" srcId="{9BBEC750-F614-4CA6-810C-699057A25C02}" destId="{2AC1C5DD-CFC7-4327-9A4A-FD861DCABA73}" srcOrd="0" destOrd="0" presId="urn:microsoft.com/office/officeart/2005/8/layout/default"/>
    <dgm:cxn modelId="{61F3935A-370A-5547-98AC-7137A0C8ED08}" type="presOf" srcId="{B6129F34-642F-46AE-8049-E47F42B2E410}" destId="{CC306506-223A-4EC8-9A47-155DEC86EB31}" srcOrd="0" destOrd="0" presId="urn:microsoft.com/office/officeart/2005/8/layout/default"/>
    <dgm:cxn modelId="{3C72A9E3-22DC-47F5-A2FB-A826E69EB0A3}" srcId="{1CBB67EB-8D7A-4487-A17A-D1F97CD55503}" destId="{3C127D98-CEF7-4E83-94F0-1002E751547B}" srcOrd="4" destOrd="0" parTransId="{04902DA0-B61A-43EA-86C8-49C3A528A046}" sibTransId="{AEDA370A-40B4-435A-9A8A-A50906BF74BA}"/>
    <dgm:cxn modelId="{938E9931-40E9-421A-BC9D-5CC426116F8F}" srcId="{1CBB67EB-8D7A-4487-A17A-D1F97CD55503}" destId="{B6129F34-642F-46AE-8049-E47F42B2E410}" srcOrd="1" destOrd="0" parTransId="{8C2FAFE9-3C70-41D8-9170-958B7B8367AA}" sibTransId="{EED3F862-40DC-4509-B363-E5CF4084A5CF}"/>
    <dgm:cxn modelId="{798197E9-DC33-974B-8AC1-B4331DCFC5A2}" type="presOf" srcId="{1CBB67EB-8D7A-4487-A17A-D1F97CD55503}" destId="{439988FB-CC71-48C0-91DD-4332730F58D4}" srcOrd="0" destOrd="0" presId="urn:microsoft.com/office/officeart/2005/8/layout/default"/>
    <dgm:cxn modelId="{68EE4F7B-13B8-C543-92DC-FC3EBB091E93}" type="presOf" srcId="{392C0288-559F-49FB-829B-FCCD65805661}" destId="{4E40F376-D996-45A9-B6B0-DEFFC152DE2E}" srcOrd="0" destOrd="0" presId="urn:microsoft.com/office/officeart/2005/8/layout/default"/>
    <dgm:cxn modelId="{2C74DD19-A175-764C-B31D-FE56D460904D}" type="presParOf" srcId="{439988FB-CC71-48C0-91DD-4332730F58D4}" destId="{F7EAA5C1-E64E-41A0-9EE6-3D0FB72F20E0}" srcOrd="0" destOrd="0" presId="urn:microsoft.com/office/officeart/2005/8/layout/default"/>
    <dgm:cxn modelId="{DD0CEA9F-4281-D149-A1CB-468AF58DFA72}" type="presParOf" srcId="{439988FB-CC71-48C0-91DD-4332730F58D4}" destId="{BD5C9CDC-D226-4117-8AD1-5C3AE29C649A}" srcOrd="1" destOrd="0" presId="urn:microsoft.com/office/officeart/2005/8/layout/default"/>
    <dgm:cxn modelId="{F3EA5C1F-567E-E545-86CA-B3C840C8F7B5}" type="presParOf" srcId="{439988FB-CC71-48C0-91DD-4332730F58D4}" destId="{CC306506-223A-4EC8-9A47-155DEC86EB31}" srcOrd="2" destOrd="0" presId="urn:microsoft.com/office/officeart/2005/8/layout/default"/>
    <dgm:cxn modelId="{1B9541C4-645C-5147-A7A5-E50745955E9E}" type="presParOf" srcId="{439988FB-CC71-48C0-91DD-4332730F58D4}" destId="{34466219-D04F-4EA5-9448-EAA51B2BBA15}" srcOrd="3" destOrd="0" presId="urn:microsoft.com/office/officeart/2005/8/layout/default"/>
    <dgm:cxn modelId="{9FBE69AE-05D1-964B-86A9-F9FAE9C0B7E2}" type="presParOf" srcId="{439988FB-CC71-48C0-91DD-4332730F58D4}" destId="{4E40F376-D996-45A9-B6B0-DEFFC152DE2E}" srcOrd="4" destOrd="0" presId="urn:microsoft.com/office/officeart/2005/8/layout/default"/>
    <dgm:cxn modelId="{06B17C58-0CD3-684A-A513-42AAF134F5D2}" type="presParOf" srcId="{439988FB-CC71-48C0-91DD-4332730F58D4}" destId="{166641A7-B2C7-40B6-A2F0-4E8E83C44365}" srcOrd="5" destOrd="0" presId="urn:microsoft.com/office/officeart/2005/8/layout/default"/>
    <dgm:cxn modelId="{596A3907-D2C0-5B4A-9EC2-FBADF42BC74E}" type="presParOf" srcId="{439988FB-CC71-48C0-91DD-4332730F58D4}" destId="{9F79C21B-76C9-4535-A31B-A8D02BFCFAC8}" srcOrd="6" destOrd="0" presId="urn:microsoft.com/office/officeart/2005/8/layout/default"/>
    <dgm:cxn modelId="{76BB1AA4-0B8A-406F-9BEE-D2D8E1791BB0}" type="presParOf" srcId="{439988FB-CC71-48C0-91DD-4332730F58D4}" destId="{8C30AE7B-975B-425B-B8D6-16FCBF6BB828}" srcOrd="7" destOrd="0" presId="urn:microsoft.com/office/officeart/2005/8/layout/default"/>
    <dgm:cxn modelId="{ABF1DDC3-6ADB-4CD2-BC3D-32818252598E}" type="presParOf" srcId="{439988FB-CC71-48C0-91DD-4332730F58D4}" destId="{C23742C4-08E2-462C-99E7-D0F3C6424B84}" srcOrd="8" destOrd="0" presId="urn:microsoft.com/office/officeart/2005/8/layout/default"/>
    <dgm:cxn modelId="{AF254E1E-E75C-43D6-82C5-A7EB6E5D14A3}" type="presParOf" srcId="{439988FB-CC71-48C0-91DD-4332730F58D4}" destId="{AEB9044B-B1E9-40A2-993E-7854C9DBEA84}" srcOrd="9" destOrd="0" presId="urn:microsoft.com/office/officeart/2005/8/layout/default"/>
    <dgm:cxn modelId="{1E2A3418-CCAD-4E5A-97DD-041FAABE9D74}" type="presParOf" srcId="{439988FB-CC71-48C0-91DD-4332730F58D4}" destId="{2AC1C5DD-CFC7-4327-9A4A-FD861DCABA7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49B367-650B-405D-86F3-A2C1B7D6ABE7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4" csCatId="colorful" phldr="1"/>
      <dgm:spPr/>
    </dgm:pt>
    <dgm:pt modelId="{D67FAE33-8422-4C72-BA3D-E1784CB8F1A1}">
      <dgm:prSet phldrT="[Text]"/>
      <dgm:spPr/>
      <dgm:t>
        <a:bodyPr/>
        <a:lstStyle/>
        <a:p>
          <a:r>
            <a:rPr lang="en-US" dirty="0" smtClean="0"/>
            <a:t>24/7 staffing and services</a:t>
          </a:r>
          <a:endParaRPr lang="en-US" dirty="0"/>
        </a:p>
      </dgm:t>
    </dgm:pt>
    <dgm:pt modelId="{F6F53EB7-0047-4DCE-ACB8-1C1AD17921F7}" type="parTrans" cxnId="{C464F0B7-37EC-4326-AE0C-09E2AA7CD1BB}">
      <dgm:prSet/>
      <dgm:spPr/>
      <dgm:t>
        <a:bodyPr/>
        <a:lstStyle/>
        <a:p>
          <a:endParaRPr lang="en-US"/>
        </a:p>
      </dgm:t>
    </dgm:pt>
    <dgm:pt modelId="{D6F8DBFC-367D-41E1-856C-9625FDF51159}" type="sibTrans" cxnId="{C464F0B7-37EC-4326-AE0C-09E2AA7CD1BB}">
      <dgm:prSet/>
      <dgm:spPr/>
      <dgm:t>
        <a:bodyPr/>
        <a:lstStyle/>
        <a:p>
          <a:endParaRPr lang="en-US"/>
        </a:p>
      </dgm:t>
    </dgm:pt>
    <dgm:pt modelId="{9777421A-0C7B-4939-AA33-44AE97626B70}">
      <dgm:prSet phldrT="[Text]"/>
      <dgm:spPr/>
      <dgm:t>
        <a:bodyPr/>
        <a:lstStyle/>
        <a:p>
          <a:r>
            <a:rPr lang="en-US" dirty="0" smtClean="0"/>
            <a:t>Meals and direct client assistance</a:t>
          </a:r>
          <a:endParaRPr lang="en-US" dirty="0"/>
        </a:p>
      </dgm:t>
    </dgm:pt>
    <dgm:pt modelId="{37A7AC9C-D8B6-4509-A96B-B0A37AF859D2}" type="parTrans" cxnId="{20FFDE3D-75D6-4961-A0CF-E02B32835E66}">
      <dgm:prSet/>
      <dgm:spPr/>
      <dgm:t>
        <a:bodyPr/>
        <a:lstStyle/>
        <a:p>
          <a:endParaRPr lang="en-US"/>
        </a:p>
      </dgm:t>
    </dgm:pt>
    <dgm:pt modelId="{9B806755-89DC-4953-A57B-A1C858BCCE2C}" type="sibTrans" cxnId="{20FFDE3D-75D6-4961-A0CF-E02B32835E66}">
      <dgm:prSet/>
      <dgm:spPr/>
      <dgm:t>
        <a:bodyPr/>
        <a:lstStyle/>
        <a:p>
          <a:endParaRPr lang="en-US"/>
        </a:p>
      </dgm:t>
    </dgm:pt>
    <dgm:pt modelId="{4E844042-92DE-45CF-A567-E92F6131B239}">
      <dgm:prSet phldrT="[Text]"/>
      <dgm:spPr/>
      <dgm:t>
        <a:bodyPr/>
        <a:lstStyle/>
        <a:p>
          <a:r>
            <a:rPr lang="en-US" dirty="0" smtClean="0"/>
            <a:t>$87/bed/night</a:t>
          </a:r>
        </a:p>
        <a:p>
          <a:r>
            <a:rPr lang="en-US" dirty="0" smtClean="0"/>
            <a:t>Bed rate</a:t>
          </a:r>
          <a:endParaRPr lang="en-US" dirty="0"/>
        </a:p>
      </dgm:t>
    </dgm:pt>
    <dgm:pt modelId="{37E69769-9006-4B87-B87B-7D624B3E071B}" type="parTrans" cxnId="{2BEEA4EB-11CC-497C-B30D-8EE237034111}">
      <dgm:prSet/>
      <dgm:spPr/>
      <dgm:t>
        <a:bodyPr/>
        <a:lstStyle/>
        <a:p>
          <a:endParaRPr lang="en-US"/>
        </a:p>
      </dgm:t>
    </dgm:pt>
    <dgm:pt modelId="{E21FD0B2-3489-4738-9B35-C3CF61D64DC5}" type="sibTrans" cxnId="{2BEEA4EB-11CC-497C-B30D-8EE237034111}">
      <dgm:prSet/>
      <dgm:spPr/>
      <dgm:t>
        <a:bodyPr/>
        <a:lstStyle/>
        <a:p>
          <a:endParaRPr lang="en-US"/>
        </a:p>
      </dgm:t>
    </dgm:pt>
    <dgm:pt modelId="{CA8312D2-8823-4642-8209-F1A11A9D2B1A}" type="pres">
      <dgm:prSet presAssocID="{5249B367-650B-405D-86F3-A2C1B7D6ABE7}" presName="linearFlow" presStyleCnt="0">
        <dgm:presLayoutVars>
          <dgm:dir/>
          <dgm:resizeHandles val="exact"/>
        </dgm:presLayoutVars>
      </dgm:prSet>
      <dgm:spPr/>
    </dgm:pt>
    <dgm:pt modelId="{B9AC472F-CA3C-4B45-85BC-73C7ACF88532}" type="pres">
      <dgm:prSet presAssocID="{D67FAE33-8422-4C72-BA3D-E1784CB8F1A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859CB2-C18B-4D57-BCD6-2BF1A4CB5699}" type="pres">
      <dgm:prSet presAssocID="{D6F8DBFC-367D-41E1-856C-9625FDF51159}" presName="spacerL" presStyleCnt="0"/>
      <dgm:spPr/>
    </dgm:pt>
    <dgm:pt modelId="{276AEAC3-EB5C-40D4-8362-E7BA6F51D719}" type="pres">
      <dgm:prSet presAssocID="{D6F8DBFC-367D-41E1-856C-9625FDF5115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9BC4F04-BCF1-44BA-9BED-86DF65234753}" type="pres">
      <dgm:prSet presAssocID="{D6F8DBFC-367D-41E1-856C-9625FDF51159}" presName="spacerR" presStyleCnt="0"/>
      <dgm:spPr/>
    </dgm:pt>
    <dgm:pt modelId="{DF1F7091-92CE-4037-8090-26049A448FC1}" type="pres">
      <dgm:prSet presAssocID="{9777421A-0C7B-4939-AA33-44AE97626B7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B3767E-B340-4C83-B184-6EA3FCEFFC73}" type="pres">
      <dgm:prSet presAssocID="{9B806755-89DC-4953-A57B-A1C858BCCE2C}" presName="spacerL" presStyleCnt="0"/>
      <dgm:spPr/>
    </dgm:pt>
    <dgm:pt modelId="{D6DD4ABC-C5D5-4A45-B94E-760E1E8D44AA}" type="pres">
      <dgm:prSet presAssocID="{9B806755-89DC-4953-A57B-A1C858BCCE2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9B21AA73-4290-4E07-8AB0-D2CF0EAEDB5C}" type="pres">
      <dgm:prSet presAssocID="{9B806755-89DC-4953-A57B-A1C858BCCE2C}" presName="spacerR" presStyleCnt="0"/>
      <dgm:spPr/>
    </dgm:pt>
    <dgm:pt modelId="{16DC64E9-2F2F-42E9-9FEF-F17EC518F82E}" type="pres">
      <dgm:prSet presAssocID="{4E844042-92DE-45CF-A567-E92F6131B23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2421A6-7421-45D3-AA6A-BD9C88079EC3}" type="presOf" srcId="{D6F8DBFC-367D-41E1-856C-9625FDF51159}" destId="{276AEAC3-EB5C-40D4-8362-E7BA6F51D719}" srcOrd="0" destOrd="0" presId="urn:microsoft.com/office/officeart/2005/8/layout/equation1"/>
    <dgm:cxn modelId="{6AB08F55-41F7-4C73-A3C9-52012253ECD2}" type="presOf" srcId="{4E844042-92DE-45CF-A567-E92F6131B239}" destId="{16DC64E9-2F2F-42E9-9FEF-F17EC518F82E}" srcOrd="0" destOrd="0" presId="urn:microsoft.com/office/officeart/2005/8/layout/equation1"/>
    <dgm:cxn modelId="{A6CA77AF-2BB7-45A1-BA59-0176AFBB5899}" type="presOf" srcId="{9B806755-89DC-4953-A57B-A1C858BCCE2C}" destId="{D6DD4ABC-C5D5-4A45-B94E-760E1E8D44AA}" srcOrd="0" destOrd="0" presId="urn:microsoft.com/office/officeart/2005/8/layout/equation1"/>
    <dgm:cxn modelId="{7ED4AC7A-60A9-4382-B6CA-F0DF17A4FC92}" type="presOf" srcId="{9777421A-0C7B-4939-AA33-44AE97626B70}" destId="{DF1F7091-92CE-4037-8090-26049A448FC1}" srcOrd="0" destOrd="0" presId="urn:microsoft.com/office/officeart/2005/8/layout/equation1"/>
    <dgm:cxn modelId="{C464F0B7-37EC-4326-AE0C-09E2AA7CD1BB}" srcId="{5249B367-650B-405D-86F3-A2C1B7D6ABE7}" destId="{D67FAE33-8422-4C72-BA3D-E1784CB8F1A1}" srcOrd="0" destOrd="0" parTransId="{F6F53EB7-0047-4DCE-ACB8-1C1AD17921F7}" sibTransId="{D6F8DBFC-367D-41E1-856C-9625FDF51159}"/>
    <dgm:cxn modelId="{30E6671A-9349-4E36-A331-D5F22D129681}" type="presOf" srcId="{5249B367-650B-405D-86F3-A2C1B7D6ABE7}" destId="{CA8312D2-8823-4642-8209-F1A11A9D2B1A}" srcOrd="0" destOrd="0" presId="urn:microsoft.com/office/officeart/2005/8/layout/equation1"/>
    <dgm:cxn modelId="{2BEEA4EB-11CC-497C-B30D-8EE237034111}" srcId="{5249B367-650B-405D-86F3-A2C1B7D6ABE7}" destId="{4E844042-92DE-45CF-A567-E92F6131B239}" srcOrd="2" destOrd="0" parTransId="{37E69769-9006-4B87-B87B-7D624B3E071B}" sibTransId="{E21FD0B2-3489-4738-9B35-C3CF61D64DC5}"/>
    <dgm:cxn modelId="{8F7BABBD-FF74-4352-BB8F-08B1B5B27AAA}" type="presOf" srcId="{D67FAE33-8422-4C72-BA3D-E1784CB8F1A1}" destId="{B9AC472F-CA3C-4B45-85BC-73C7ACF88532}" srcOrd="0" destOrd="0" presId="urn:microsoft.com/office/officeart/2005/8/layout/equation1"/>
    <dgm:cxn modelId="{20FFDE3D-75D6-4961-A0CF-E02B32835E66}" srcId="{5249B367-650B-405D-86F3-A2C1B7D6ABE7}" destId="{9777421A-0C7B-4939-AA33-44AE97626B70}" srcOrd="1" destOrd="0" parTransId="{37A7AC9C-D8B6-4509-A96B-B0A37AF859D2}" sibTransId="{9B806755-89DC-4953-A57B-A1C858BCCE2C}"/>
    <dgm:cxn modelId="{4A95E1AC-252D-40DC-9327-265CC94DA0FB}" type="presParOf" srcId="{CA8312D2-8823-4642-8209-F1A11A9D2B1A}" destId="{B9AC472F-CA3C-4B45-85BC-73C7ACF88532}" srcOrd="0" destOrd="0" presId="urn:microsoft.com/office/officeart/2005/8/layout/equation1"/>
    <dgm:cxn modelId="{6FA6E861-20C6-491D-8A05-F2A81FD12269}" type="presParOf" srcId="{CA8312D2-8823-4642-8209-F1A11A9D2B1A}" destId="{76859CB2-C18B-4D57-BCD6-2BF1A4CB5699}" srcOrd="1" destOrd="0" presId="urn:microsoft.com/office/officeart/2005/8/layout/equation1"/>
    <dgm:cxn modelId="{58C6AA98-BF14-4032-A803-14CEBBAA378C}" type="presParOf" srcId="{CA8312D2-8823-4642-8209-F1A11A9D2B1A}" destId="{276AEAC3-EB5C-40D4-8362-E7BA6F51D719}" srcOrd="2" destOrd="0" presId="urn:microsoft.com/office/officeart/2005/8/layout/equation1"/>
    <dgm:cxn modelId="{1283E6F6-143A-4E08-81EB-AED806257FD0}" type="presParOf" srcId="{CA8312D2-8823-4642-8209-F1A11A9D2B1A}" destId="{79BC4F04-BCF1-44BA-9BED-86DF65234753}" srcOrd="3" destOrd="0" presId="urn:microsoft.com/office/officeart/2005/8/layout/equation1"/>
    <dgm:cxn modelId="{E8EB50EC-DBC8-4932-983D-17B5DB5DD7EF}" type="presParOf" srcId="{CA8312D2-8823-4642-8209-F1A11A9D2B1A}" destId="{DF1F7091-92CE-4037-8090-26049A448FC1}" srcOrd="4" destOrd="0" presId="urn:microsoft.com/office/officeart/2005/8/layout/equation1"/>
    <dgm:cxn modelId="{8BDDEC93-D283-435F-9BFA-2BE324CA61D1}" type="presParOf" srcId="{CA8312D2-8823-4642-8209-F1A11A9D2B1A}" destId="{AAB3767E-B340-4C83-B184-6EA3FCEFFC73}" srcOrd="5" destOrd="0" presId="urn:microsoft.com/office/officeart/2005/8/layout/equation1"/>
    <dgm:cxn modelId="{ECA5A4E6-5039-4941-99EA-5EE6888EBDCE}" type="presParOf" srcId="{CA8312D2-8823-4642-8209-F1A11A9D2B1A}" destId="{D6DD4ABC-C5D5-4A45-B94E-760E1E8D44AA}" srcOrd="6" destOrd="0" presId="urn:microsoft.com/office/officeart/2005/8/layout/equation1"/>
    <dgm:cxn modelId="{DD44A68C-7A04-49E1-AB6D-0292FFB761F3}" type="presParOf" srcId="{CA8312D2-8823-4642-8209-F1A11A9D2B1A}" destId="{9B21AA73-4290-4E07-8AB0-D2CF0EAEDB5C}" srcOrd="7" destOrd="0" presId="urn:microsoft.com/office/officeart/2005/8/layout/equation1"/>
    <dgm:cxn modelId="{37A242C3-6D77-4E1A-989D-491534184820}" type="presParOf" srcId="{CA8312D2-8823-4642-8209-F1A11A9D2B1A}" destId="{16DC64E9-2F2F-42E9-9FEF-F17EC518F82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B67EB-8D7A-4487-A17A-D1F97CD5550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BE0364-81A9-4C4C-B3E2-4FE51C477FF7}">
      <dgm:prSet/>
      <dgm:spPr/>
      <dgm:t>
        <a:bodyPr/>
        <a:lstStyle/>
        <a:p>
          <a:r>
            <a:rPr lang="en-US" dirty="0"/>
            <a:t>Burbank</a:t>
          </a:r>
        </a:p>
      </dgm:t>
    </dgm:pt>
    <dgm:pt modelId="{FC30B8B1-0D8F-4A66-B4C1-8871128CAA63}" type="parTrans" cxnId="{D8A65118-5404-4D47-88F9-BA6A7A7B8D26}">
      <dgm:prSet/>
      <dgm:spPr/>
      <dgm:t>
        <a:bodyPr/>
        <a:lstStyle/>
        <a:p>
          <a:endParaRPr lang="en-US"/>
        </a:p>
      </dgm:t>
    </dgm:pt>
    <dgm:pt modelId="{A4154901-5D8A-4891-99F3-1C0DD32F79EF}" type="sibTrans" cxnId="{D8A65118-5404-4D47-88F9-BA6A7A7B8D26}">
      <dgm:prSet/>
      <dgm:spPr/>
      <dgm:t>
        <a:bodyPr/>
        <a:lstStyle/>
        <a:p>
          <a:endParaRPr lang="en-US"/>
        </a:p>
      </dgm:t>
    </dgm:pt>
    <dgm:pt modelId="{B6129F34-642F-46AE-8049-E47F42B2E410}">
      <dgm:prSet/>
      <dgm:spPr/>
      <dgm:t>
        <a:bodyPr/>
        <a:lstStyle/>
        <a:p>
          <a:r>
            <a:rPr lang="en-US" dirty="0"/>
            <a:t>Malibu</a:t>
          </a:r>
        </a:p>
      </dgm:t>
    </dgm:pt>
    <dgm:pt modelId="{8C2FAFE9-3C70-41D8-9170-958B7B8367AA}" type="parTrans" cxnId="{938E9931-40E9-421A-BC9D-5CC426116F8F}">
      <dgm:prSet/>
      <dgm:spPr/>
      <dgm:t>
        <a:bodyPr/>
        <a:lstStyle/>
        <a:p>
          <a:endParaRPr lang="en-US"/>
        </a:p>
      </dgm:t>
    </dgm:pt>
    <dgm:pt modelId="{EED3F862-40DC-4509-B363-E5CF4084A5CF}" type="sibTrans" cxnId="{938E9931-40E9-421A-BC9D-5CC426116F8F}">
      <dgm:prSet/>
      <dgm:spPr/>
      <dgm:t>
        <a:bodyPr/>
        <a:lstStyle/>
        <a:p>
          <a:endParaRPr lang="en-US"/>
        </a:p>
      </dgm:t>
    </dgm:pt>
    <dgm:pt modelId="{392C0288-559F-49FB-829B-FCCD65805661}">
      <dgm:prSet/>
      <dgm:spPr/>
      <dgm:t>
        <a:bodyPr/>
        <a:lstStyle/>
        <a:p>
          <a:r>
            <a:rPr lang="en-US" dirty="0"/>
            <a:t>Torrance</a:t>
          </a:r>
        </a:p>
      </dgm:t>
    </dgm:pt>
    <dgm:pt modelId="{4AA28B97-779E-4679-835C-CBB77D8DE120}" type="parTrans" cxnId="{8343D88F-889E-48C8-9CB0-DFCE6216CEEE}">
      <dgm:prSet/>
      <dgm:spPr/>
      <dgm:t>
        <a:bodyPr/>
        <a:lstStyle/>
        <a:p>
          <a:endParaRPr lang="en-US"/>
        </a:p>
      </dgm:t>
    </dgm:pt>
    <dgm:pt modelId="{CFCF4850-3AA3-4428-BC62-7FE227331926}" type="sibTrans" cxnId="{8343D88F-889E-48C8-9CB0-DFCE6216CEEE}">
      <dgm:prSet/>
      <dgm:spPr/>
      <dgm:t>
        <a:bodyPr/>
        <a:lstStyle/>
        <a:p>
          <a:endParaRPr lang="en-US"/>
        </a:p>
      </dgm:t>
    </dgm:pt>
    <dgm:pt modelId="{C120BB24-4B31-4E96-8135-5050C804D80C}">
      <dgm:prSet/>
      <dgm:spPr/>
      <dgm:t>
        <a:bodyPr/>
        <a:lstStyle/>
        <a:p>
          <a:r>
            <a:rPr lang="en-US" dirty="0"/>
            <a:t>Hawthorne</a:t>
          </a:r>
        </a:p>
      </dgm:t>
    </dgm:pt>
    <dgm:pt modelId="{15F0C64E-D77B-43BD-AD4D-EBEEC0359101}" type="parTrans" cxnId="{9DF006F2-3A57-46B8-8750-901F622F7909}">
      <dgm:prSet/>
      <dgm:spPr/>
      <dgm:t>
        <a:bodyPr/>
        <a:lstStyle/>
        <a:p>
          <a:endParaRPr lang="en-US"/>
        </a:p>
      </dgm:t>
    </dgm:pt>
    <dgm:pt modelId="{2F97CB99-E9E0-43BB-A3F1-75B90DB09859}" type="sibTrans" cxnId="{9DF006F2-3A57-46B8-8750-901F622F7909}">
      <dgm:prSet/>
      <dgm:spPr/>
      <dgm:t>
        <a:bodyPr/>
        <a:lstStyle/>
        <a:p>
          <a:endParaRPr lang="en-US"/>
        </a:p>
      </dgm:t>
    </dgm:pt>
    <dgm:pt modelId="{CA5CD4F0-E725-4FED-B7F0-A42B877EE07E}">
      <dgm:prSet/>
      <dgm:spPr/>
      <dgm:t>
        <a:bodyPr/>
        <a:lstStyle/>
        <a:p>
          <a:r>
            <a:rPr lang="en-US" dirty="0"/>
            <a:t>Fontana </a:t>
          </a:r>
        </a:p>
      </dgm:t>
    </dgm:pt>
    <dgm:pt modelId="{8299E150-34E8-4049-8929-CC3F4F80904C}" type="parTrans" cxnId="{550D0EC0-74DF-47B3-BCEA-242B092BA51F}">
      <dgm:prSet/>
      <dgm:spPr/>
      <dgm:t>
        <a:bodyPr/>
        <a:lstStyle/>
        <a:p>
          <a:endParaRPr lang="en-US"/>
        </a:p>
      </dgm:t>
    </dgm:pt>
    <dgm:pt modelId="{AF8080CA-5709-462C-B992-95CBB3D95084}" type="sibTrans" cxnId="{550D0EC0-74DF-47B3-BCEA-242B092BA51F}">
      <dgm:prSet/>
      <dgm:spPr/>
      <dgm:t>
        <a:bodyPr/>
        <a:lstStyle/>
        <a:p>
          <a:endParaRPr lang="en-US"/>
        </a:p>
      </dgm:t>
    </dgm:pt>
    <dgm:pt modelId="{150DE398-62C4-42D8-B610-7347B72FB88B}">
      <dgm:prSet/>
      <dgm:spPr/>
      <dgm:t>
        <a:bodyPr/>
        <a:lstStyle/>
        <a:p>
          <a:r>
            <a:rPr lang="en-US" dirty="0"/>
            <a:t>Paramount</a:t>
          </a:r>
        </a:p>
      </dgm:t>
    </dgm:pt>
    <dgm:pt modelId="{85DD69A6-8C82-404A-B9F5-DAC9DCCBA89B}" type="parTrans" cxnId="{BFA64719-C2A8-4362-8A40-B14FA2592567}">
      <dgm:prSet/>
      <dgm:spPr/>
      <dgm:t>
        <a:bodyPr/>
        <a:lstStyle/>
        <a:p>
          <a:endParaRPr lang="en-US"/>
        </a:p>
      </dgm:t>
    </dgm:pt>
    <dgm:pt modelId="{D8CAA3C0-DCED-42BE-8DDF-FB61FF3C7E1C}" type="sibTrans" cxnId="{BFA64719-C2A8-4362-8A40-B14FA2592567}">
      <dgm:prSet/>
      <dgm:spPr/>
      <dgm:t>
        <a:bodyPr/>
        <a:lstStyle/>
        <a:p>
          <a:endParaRPr lang="en-US"/>
        </a:p>
      </dgm:t>
    </dgm:pt>
    <dgm:pt modelId="{533D8A5D-8B19-4993-A97F-A414868A2856}">
      <dgm:prSet/>
      <dgm:spPr/>
      <dgm:t>
        <a:bodyPr/>
        <a:lstStyle/>
        <a:p>
          <a:r>
            <a:rPr lang="en-US" dirty="0" smtClean="0"/>
            <a:t>Los Angeles Homeless Services Authority (LAHSA)</a:t>
          </a:r>
          <a:endParaRPr lang="en-US" dirty="0"/>
        </a:p>
      </dgm:t>
    </dgm:pt>
    <dgm:pt modelId="{5D8CB04A-0FC8-454E-A24F-310935992867}" type="parTrans" cxnId="{589AD802-2357-45CD-84D9-76DB7D277E11}">
      <dgm:prSet/>
      <dgm:spPr/>
      <dgm:t>
        <a:bodyPr/>
        <a:lstStyle/>
        <a:p>
          <a:endParaRPr lang="en-US"/>
        </a:p>
      </dgm:t>
    </dgm:pt>
    <dgm:pt modelId="{163A9818-3977-444B-B570-EA741A51AB07}" type="sibTrans" cxnId="{589AD802-2357-45CD-84D9-76DB7D277E11}">
      <dgm:prSet/>
      <dgm:spPr/>
      <dgm:t>
        <a:bodyPr/>
        <a:lstStyle/>
        <a:p>
          <a:endParaRPr lang="en-US"/>
        </a:p>
      </dgm:t>
    </dgm:pt>
    <dgm:pt modelId="{3ACF1D41-2063-4A4C-914A-1358EB0D30FF}">
      <dgm:prSet/>
      <dgm:spPr/>
      <dgm:t>
        <a:bodyPr/>
        <a:lstStyle/>
        <a:p>
          <a:r>
            <a:rPr lang="en-US" dirty="0" smtClean="0"/>
            <a:t>Montebello</a:t>
          </a:r>
          <a:endParaRPr lang="en-US" dirty="0"/>
        </a:p>
      </dgm:t>
    </dgm:pt>
    <dgm:pt modelId="{299D8BCB-460C-459E-89CE-D530679183D1}" type="parTrans" cxnId="{D7C4D64C-58CF-4AF9-99A5-E0F4C5F7630B}">
      <dgm:prSet/>
      <dgm:spPr/>
      <dgm:t>
        <a:bodyPr/>
        <a:lstStyle/>
        <a:p>
          <a:endParaRPr lang="en-US"/>
        </a:p>
      </dgm:t>
    </dgm:pt>
    <dgm:pt modelId="{75FDF1FE-6148-4057-9755-E771541D61C4}" type="sibTrans" cxnId="{D7C4D64C-58CF-4AF9-99A5-E0F4C5F7630B}">
      <dgm:prSet/>
      <dgm:spPr/>
      <dgm:t>
        <a:bodyPr/>
        <a:lstStyle/>
        <a:p>
          <a:endParaRPr lang="en-US"/>
        </a:p>
      </dgm:t>
    </dgm:pt>
    <dgm:pt modelId="{439988FB-CC71-48C0-91DD-4332730F58D4}" type="pres">
      <dgm:prSet presAssocID="{1CBB67EB-8D7A-4487-A17A-D1F97CD5550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EAA5C1-E64E-41A0-9EE6-3D0FB72F20E0}" type="pres">
      <dgm:prSet presAssocID="{F6BE0364-81A9-4C4C-B3E2-4FE51C477FF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5C9CDC-D226-4117-8AD1-5C3AE29C649A}" type="pres">
      <dgm:prSet presAssocID="{A4154901-5D8A-4891-99F3-1C0DD32F79EF}" presName="sibTrans" presStyleCnt="0"/>
      <dgm:spPr/>
    </dgm:pt>
    <dgm:pt modelId="{CC306506-223A-4EC8-9A47-155DEC86EB31}" type="pres">
      <dgm:prSet presAssocID="{B6129F34-642F-46AE-8049-E47F42B2E410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66219-D04F-4EA5-9448-EAA51B2BBA15}" type="pres">
      <dgm:prSet presAssocID="{EED3F862-40DC-4509-B363-E5CF4084A5CF}" presName="sibTrans" presStyleCnt="0"/>
      <dgm:spPr/>
    </dgm:pt>
    <dgm:pt modelId="{4E40F376-D996-45A9-B6B0-DEFFC152DE2E}" type="pres">
      <dgm:prSet presAssocID="{392C0288-559F-49FB-829B-FCCD6580566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641A7-B2C7-40B6-A2F0-4E8E83C44365}" type="pres">
      <dgm:prSet presAssocID="{CFCF4850-3AA3-4428-BC62-7FE227331926}" presName="sibTrans" presStyleCnt="0"/>
      <dgm:spPr/>
    </dgm:pt>
    <dgm:pt modelId="{9F79C21B-76C9-4535-A31B-A8D02BFCFAC8}" type="pres">
      <dgm:prSet presAssocID="{C120BB24-4B31-4E96-8135-5050C804D80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1DCEA3-7AD7-4D70-ABFD-1940FD833A32}" type="pres">
      <dgm:prSet presAssocID="{2F97CB99-E9E0-43BB-A3F1-75B90DB09859}" presName="sibTrans" presStyleCnt="0"/>
      <dgm:spPr/>
    </dgm:pt>
    <dgm:pt modelId="{EA9290E9-D94B-4D85-94B8-E25A55A68619}" type="pres">
      <dgm:prSet presAssocID="{CA5CD4F0-E725-4FED-B7F0-A42B877EE07E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8CFF6-EE14-44B9-BAC6-490EF59E0740}" type="pres">
      <dgm:prSet presAssocID="{AF8080CA-5709-462C-B992-95CBB3D95084}" presName="sibTrans" presStyleCnt="0"/>
      <dgm:spPr/>
    </dgm:pt>
    <dgm:pt modelId="{693A6738-1C84-4488-971F-7C6656C32B37}" type="pres">
      <dgm:prSet presAssocID="{150DE398-62C4-42D8-B610-7347B72FB88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78640E-895D-4111-9E9B-65CE7BFBDD7B}" type="pres">
      <dgm:prSet presAssocID="{D8CAA3C0-DCED-42BE-8DDF-FB61FF3C7E1C}" presName="sibTrans" presStyleCnt="0"/>
      <dgm:spPr/>
    </dgm:pt>
    <dgm:pt modelId="{CA809A5C-E769-491D-8D0D-D7530A0B2C6E}" type="pres">
      <dgm:prSet presAssocID="{533D8A5D-8B19-4993-A97F-A414868A285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90F00-2E83-4147-9690-14D8AE4F5B07}" type="pres">
      <dgm:prSet presAssocID="{163A9818-3977-444B-B570-EA741A51AB07}" presName="sibTrans" presStyleCnt="0"/>
      <dgm:spPr/>
    </dgm:pt>
    <dgm:pt modelId="{8C7B6AF7-43EE-446E-B099-B35D6474C8C7}" type="pres">
      <dgm:prSet presAssocID="{3ACF1D41-2063-4A4C-914A-1358EB0D30F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E99B91-7C0A-3346-80CB-5E8726991D49}" type="presOf" srcId="{CA5CD4F0-E725-4FED-B7F0-A42B877EE07E}" destId="{EA9290E9-D94B-4D85-94B8-E25A55A68619}" srcOrd="0" destOrd="0" presId="urn:microsoft.com/office/officeart/2005/8/layout/default"/>
    <dgm:cxn modelId="{1F9CAFBE-1FEA-1547-8416-56E3F66F76EE}" type="presOf" srcId="{F6BE0364-81A9-4C4C-B3E2-4FE51C477FF7}" destId="{F7EAA5C1-E64E-41A0-9EE6-3D0FB72F20E0}" srcOrd="0" destOrd="0" presId="urn:microsoft.com/office/officeart/2005/8/layout/default"/>
    <dgm:cxn modelId="{D8A65118-5404-4D47-88F9-BA6A7A7B8D26}" srcId="{1CBB67EB-8D7A-4487-A17A-D1F97CD55503}" destId="{F6BE0364-81A9-4C4C-B3E2-4FE51C477FF7}" srcOrd="0" destOrd="0" parTransId="{FC30B8B1-0D8F-4A66-B4C1-8871128CAA63}" sibTransId="{A4154901-5D8A-4891-99F3-1C0DD32F79EF}"/>
    <dgm:cxn modelId="{D7C4D64C-58CF-4AF9-99A5-E0F4C5F7630B}" srcId="{1CBB67EB-8D7A-4487-A17A-D1F97CD55503}" destId="{3ACF1D41-2063-4A4C-914A-1358EB0D30FF}" srcOrd="7" destOrd="0" parTransId="{299D8BCB-460C-459E-89CE-D530679183D1}" sibTransId="{75FDF1FE-6148-4057-9755-E771541D61C4}"/>
    <dgm:cxn modelId="{E142D0EC-B989-3D4C-85BC-5E75BA5CD26F}" type="presOf" srcId="{150DE398-62C4-42D8-B610-7347B72FB88B}" destId="{693A6738-1C84-4488-971F-7C6656C32B37}" srcOrd="0" destOrd="0" presId="urn:microsoft.com/office/officeart/2005/8/layout/default"/>
    <dgm:cxn modelId="{CC20A87D-9ECE-AE42-86B8-C2BD48A0D2CF}" type="presOf" srcId="{533D8A5D-8B19-4993-A97F-A414868A2856}" destId="{CA809A5C-E769-491D-8D0D-D7530A0B2C6E}" srcOrd="0" destOrd="0" presId="urn:microsoft.com/office/officeart/2005/8/layout/default"/>
    <dgm:cxn modelId="{8343D88F-889E-48C8-9CB0-DFCE6216CEEE}" srcId="{1CBB67EB-8D7A-4487-A17A-D1F97CD55503}" destId="{392C0288-559F-49FB-829B-FCCD65805661}" srcOrd="2" destOrd="0" parTransId="{4AA28B97-779E-4679-835C-CBB77D8DE120}" sibTransId="{CFCF4850-3AA3-4428-BC62-7FE227331926}"/>
    <dgm:cxn modelId="{BFA64719-C2A8-4362-8A40-B14FA2592567}" srcId="{1CBB67EB-8D7A-4487-A17A-D1F97CD55503}" destId="{150DE398-62C4-42D8-B610-7347B72FB88B}" srcOrd="5" destOrd="0" parTransId="{85DD69A6-8C82-404A-B9F5-DAC9DCCBA89B}" sibTransId="{D8CAA3C0-DCED-42BE-8DDF-FB61FF3C7E1C}"/>
    <dgm:cxn modelId="{550D0EC0-74DF-47B3-BCEA-242B092BA51F}" srcId="{1CBB67EB-8D7A-4487-A17A-D1F97CD55503}" destId="{CA5CD4F0-E725-4FED-B7F0-A42B877EE07E}" srcOrd="4" destOrd="0" parTransId="{8299E150-34E8-4049-8929-CC3F4F80904C}" sibTransId="{AF8080CA-5709-462C-B992-95CBB3D95084}"/>
    <dgm:cxn modelId="{218C52B9-5128-CB4A-A8EE-14AB8CBF407A}" type="presOf" srcId="{C120BB24-4B31-4E96-8135-5050C804D80C}" destId="{9F79C21B-76C9-4535-A31B-A8D02BFCFAC8}" srcOrd="0" destOrd="0" presId="urn:microsoft.com/office/officeart/2005/8/layout/default"/>
    <dgm:cxn modelId="{9DF006F2-3A57-46B8-8750-901F622F7909}" srcId="{1CBB67EB-8D7A-4487-A17A-D1F97CD55503}" destId="{C120BB24-4B31-4E96-8135-5050C804D80C}" srcOrd="3" destOrd="0" parTransId="{15F0C64E-D77B-43BD-AD4D-EBEEC0359101}" sibTransId="{2F97CB99-E9E0-43BB-A3F1-75B90DB09859}"/>
    <dgm:cxn modelId="{25612D70-1A8B-BF4C-A9E5-BC07FAE7739D}" type="presOf" srcId="{3ACF1D41-2063-4A4C-914A-1358EB0D30FF}" destId="{8C7B6AF7-43EE-446E-B099-B35D6474C8C7}" srcOrd="0" destOrd="0" presId="urn:microsoft.com/office/officeart/2005/8/layout/default"/>
    <dgm:cxn modelId="{61F3935A-370A-5547-98AC-7137A0C8ED08}" type="presOf" srcId="{B6129F34-642F-46AE-8049-E47F42B2E410}" destId="{CC306506-223A-4EC8-9A47-155DEC86EB31}" srcOrd="0" destOrd="0" presId="urn:microsoft.com/office/officeart/2005/8/layout/default"/>
    <dgm:cxn modelId="{938E9931-40E9-421A-BC9D-5CC426116F8F}" srcId="{1CBB67EB-8D7A-4487-A17A-D1F97CD55503}" destId="{B6129F34-642F-46AE-8049-E47F42B2E410}" srcOrd="1" destOrd="0" parTransId="{8C2FAFE9-3C70-41D8-9170-958B7B8367AA}" sibTransId="{EED3F862-40DC-4509-B363-E5CF4084A5CF}"/>
    <dgm:cxn modelId="{798197E9-DC33-974B-8AC1-B4331DCFC5A2}" type="presOf" srcId="{1CBB67EB-8D7A-4487-A17A-D1F97CD55503}" destId="{439988FB-CC71-48C0-91DD-4332730F58D4}" srcOrd="0" destOrd="0" presId="urn:microsoft.com/office/officeart/2005/8/layout/default"/>
    <dgm:cxn modelId="{589AD802-2357-45CD-84D9-76DB7D277E11}" srcId="{1CBB67EB-8D7A-4487-A17A-D1F97CD55503}" destId="{533D8A5D-8B19-4993-A97F-A414868A2856}" srcOrd="6" destOrd="0" parTransId="{5D8CB04A-0FC8-454E-A24F-310935992867}" sibTransId="{163A9818-3977-444B-B570-EA741A51AB07}"/>
    <dgm:cxn modelId="{68EE4F7B-13B8-C543-92DC-FC3EBB091E93}" type="presOf" srcId="{392C0288-559F-49FB-829B-FCCD65805661}" destId="{4E40F376-D996-45A9-B6B0-DEFFC152DE2E}" srcOrd="0" destOrd="0" presId="urn:microsoft.com/office/officeart/2005/8/layout/default"/>
    <dgm:cxn modelId="{2C74DD19-A175-764C-B31D-FE56D460904D}" type="presParOf" srcId="{439988FB-CC71-48C0-91DD-4332730F58D4}" destId="{F7EAA5C1-E64E-41A0-9EE6-3D0FB72F20E0}" srcOrd="0" destOrd="0" presId="urn:microsoft.com/office/officeart/2005/8/layout/default"/>
    <dgm:cxn modelId="{DD0CEA9F-4281-D149-A1CB-468AF58DFA72}" type="presParOf" srcId="{439988FB-CC71-48C0-91DD-4332730F58D4}" destId="{BD5C9CDC-D226-4117-8AD1-5C3AE29C649A}" srcOrd="1" destOrd="0" presId="urn:microsoft.com/office/officeart/2005/8/layout/default"/>
    <dgm:cxn modelId="{F3EA5C1F-567E-E545-86CA-B3C840C8F7B5}" type="presParOf" srcId="{439988FB-CC71-48C0-91DD-4332730F58D4}" destId="{CC306506-223A-4EC8-9A47-155DEC86EB31}" srcOrd="2" destOrd="0" presId="urn:microsoft.com/office/officeart/2005/8/layout/default"/>
    <dgm:cxn modelId="{1B9541C4-645C-5147-A7A5-E50745955E9E}" type="presParOf" srcId="{439988FB-CC71-48C0-91DD-4332730F58D4}" destId="{34466219-D04F-4EA5-9448-EAA51B2BBA15}" srcOrd="3" destOrd="0" presId="urn:microsoft.com/office/officeart/2005/8/layout/default"/>
    <dgm:cxn modelId="{9FBE69AE-05D1-964B-86A9-F9FAE9C0B7E2}" type="presParOf" srcId="{439988FB-CC71-48C0-91DD-4332730F58D4}" destId="{4E40F376-D996-45A9-B6B0-DEFFC152DE2E}" srcOrd="4" destOrd="0" presId="urn:microsoft.com/office/officeart/2005/8/layout/default"/>
    <dgm:cxn modelId="{06B17C58-0CD3-684A-A513-42AAF134F5D2}" type="presParOf" srcId="{439988FB-CC71-48C0-91DD-4332730F58D4}" destId="{166641A7-B2C7-40B6-A2F0-4E8E83C44365}" srcOrd="5" destOrd="0" presId="urn:microsoft.com/office/officeart/2005/8/layout/default"/>
    <dgm:cxn modelId="{596A3907-D2C0-5B4A-9EC2-FBADF42BC74E}" type="presParOf" srcId="{439988FB-CC71-48C0-91DD-4332730F58D4}" destId="{9F79C21B-76C9-4535-A31B-A8D02BFCFAC8}" srcOrd="6" destOrd="0" presId="urn:microsoft.com/office/officeart/2005/8/layout/default"/>
    <dgm:cxn modelId="{998C02D6-9F65-6648-A991-426F738BB3FF}" type="presParOf" srcId="{439988FB-CC71-48C0-91DD-4332730F58D4}" destId="{A31DCEA3-7AD7-4D70-ABFD-1940FD833A32}" srcOrd="7" destOrd="0" presId="urn:microsoft.com/office/officeart/2005/8/layout/default"/>
    <dgm:cxn modelId="{B258A01D-E4F9-9345-BEE6-7D65A87889CF}" type="presParOf" srcId="{439988FB-CC71-48C0-91DD-4332730F58D4}" destId="{EA9290E9-D94B-4D85-94B8-E25A55A68619}" srcOrd="8" destOrd="0" presId="urn:microsoft.com/office/officeart/2005/8/layout/default"/>
    <dgm:cxn modelId="{94077A3D-1C1F-114E-8125-57D0394AE22B}" type="presParOf" srcId="{439988FB-CC71-48C0-91DD-4332730F58D4}" destId="{CEA8CFF6-EE14-44B9-BAC6-490EF59E0740}" srcOrd="9" destOrd="0" presId="urn:microsoft.com/office/officeart/2005/8/layout/default"/>
    <dgm:cxn modelId="{CA9D4FA8-2755-A14F-A255-2F747F870771}" type="presParOf" srcId="{439988FB-CC71-48C0-91DD-4332730F58D4}" destId="{693A6738-1C84-4488-971F-7C6656C32B37}" srcOrd="10" destOrd="0" presId="urn:microsoft.com/office/officeart/2005/8/layout/default"/>
    <dgm:cxn modelId="{3438404D-0E05-3241-9F6C-39BF95FCD867}" type="presParOf" srcId="{439988FB-CC71-48C0-91DD-4332730F58D4}" destId="{D878640E-895D-4111-9E9B-65CE7BFBDD7B}" srcOrd="11" destOrd="0" presId="urn:microsoft.com/office/officeart/2005/8/layout/default"/>
    <dgm:cxn modelId="{3D2C8A82-3825-114A-B12E-56F57828F76C}" type="presParOf" srcId="{439988FB-CC71-48C0-91DD-4332730F58D4}" destId="{CA809A5C-E769-491D-8D0D-D7530A0B2C6E}" srcOrd="12" destOrd="0" presId="urn:microsoft.com/office/officeart/2005/8/layout/default"/>
    <dgm:cxn modelId="{76C09D38-B70E-BB4F-BB84-AB71FD01D753}" type="presParOf" srcId="{439988FB-CC71-48C0-91DD-4332730F58D4}" destId="{A6190F00-2E83-4147-9690-14D8AE4F5B07}" srcOrd="13" destOrd="0" presId="urn:microsoft.com/office/officeart/2005/8/layout/default"/>
    <dgm:cxn modelId="{48448AE8-5F31-8049-B139-69C4DA33C195}" type="presParOf" srcId="{439988FB-CC71-48C0-91DD-4332730F58D4}" destId="{8C7B6AF7-43EE-446E-B099-B35D6474C8C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EAA5C1-E64E-41A0-9EE6-3D0FB72F20E0}">
      <dsp:nvSpPr>
        <dsp:cNvPr id="0" name=""/>
        <dsp:cNvSpPr/>
      </dsp:nvSpPr>
      <dsp:spPr>
        <a:xfrm>
          <a:off x="1199319" y="1001"/>
          <a:ext cx="2470074" cy="14820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Workforce Development</a:t>
          </a:r>
          <a:endParaRPr lang="en-US" sz="3100" kern="1200" dirty="0"/>
        </a:p>
      </dsp:txBody>
      <dsp:txXfrm>
        <a:off x="1199319" y="1001"/>
        <a:ext cx="2470074" cy="1482044"/>
      </dsp:txXfrm>
    </dsp:sp>
    <dsp:sp modelId="{CC306506-223A-4EC8-9A47-155DEC86EB31}">
      <dsp:nvSpPr>
        <dsp:cNvPr id="0" name=""/>
        <dsp:cNvSpPr/>
      </dsp:nvSpPr>
      <dsp:spPr>
        <a:xfrm>
          <a:off x="3916400" y="1001"/>
          <a:ext cx="2470074" cy="14820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Food Recovery</a:t>
          </a:r>
          <a:endParaRPr lang="en-US" sz="3100" kern="1200" dirty="0"/>
        </a:p>
      </dsp:txBody>
      <dsp:txXfrm>
        <a:off x="3916400" y="1001"/>
        <a:ext cx="2470074" cy="1482044"/>
      </dsp:txXfrm>
    </dsp:sp>
    <dsp:sp modelId="{4E40F376-D996-45A9-B6B0-DEFFC152DE2E}">
      <dsp:nvSpPr>
        <dsp:cNvPr id="0" name=""/>
        <dsp:cNvSpPr/>
      </dsp:nvSpPr>
      <dsp:spPr>
        <a:xfrm>
          <a:off x="6633481" y="1001"/>
          <a:ext cx="2470074" cy="14820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Landlord outreach and incentives</a:t>
          </a:r>
          <a:endParaRPr lang="en-US" sz="3100" kern="1200" dirty="0"/>
        </a:p>
      </dsp:txBody>
      <dsp:txXfrm>
        <a:off x="6633481" y="1001"/>
        <a:ext cx="2470074" cy="1482044"/>
      </dsp:txXfrm>
    </dsp:sp>
    <dsp:sp modelId="{9F79C21B-76C9-4535-A31B-A8D02BFCFAC8}">
      <dsp:nvSpPr>
        <dsp:cNvPr id="0" name=""/>
        <dsp:cNvSpPr/>
      </dsp:nvSpPr>
      <dsp:spPr>
        <a:xfrm>
          <a:off x="1199319" y="1730053"/>
          <a:ext cx="2470074" cy="14820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Recreation Programming</a:t>
          </a:r>
          <a:endParaRPr lang="en-US" sz="3100" kern="1200" dirty="0"/>
        </a:p>
      </dsp:txBody>
      <dsp:txXfrm>
        <a:off x="1199319" y="1730053"/>
        <a:ext cx="2470074" cy="1482044"/>
      </dsp:txXfrm>
    </dsp:sp>
    <dsp:sp modelId="{C23742C4-08E2-462C-99E7-D0F3C6424B84}">
      <dsp:nvSpPr>
        <dsp:cNvPr id="0" name=""/>
        <dsp:cNvSpPr/>
      </dsp:nvSpPr>
      <dsp:spPr>
        <a:xfrm>
          <a:off x="3916400" y="1730053"/>
          <a:ext cx="2470074" cy="148204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Crisis Intervention</a:t>
          </a:r>
          <a:endParaRPr lang="en-US" sz="3100" kern="1200" dirty="0"/>
        </a:p>
      </dsp:txBody>
      <dsp:txXfrm>
        <a:off x="3916400" y="1730053"/>
        <a:ext cx="2470074" cy="1482044"/>
      </dsp:txXfrm>
    </dsp:sp>
    <dsp:sp modelId="{2AC1C5DD-CFC7-4327-9A4A-FD861DCABA73}">
      <dsp:nvSpPr>
        <dsp:cNvPr id="0" name=""/>
        <dsp:cNvSpPr/>
      </dsp:nvSpPr>
      <dsp:spPr>
        <a:xfrm>
          <a:off x="6633481" y="1730053"/>
          <a:ext cx="2470074" cy="14820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Prevention and Diversion</a:t>
          </a:r>
          <a:endParaRPr lang="en-US" sz="3100" kern="1200" dirty="0"/>
        </a:p>
      </dsp:txBody>
      <dsp:txXfrm>
        <a:off x="6633481" y="1730053"/>
        <a:ext cx="2470074" cy="1482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C472F-CA3C-4B45-85BC-73C7ACF88532}">
      <dsp:nvSpPr>
        <dsp:cNvPr id="0" name=""/>
        <dsp:cNvSpPr/>
      </dsp:nvSpPr>
      <dsp:spPr>
        <a:xfrm>
          <a:off x="1366" y="1337171"/>
          <a:ext cx="1811734" cy="18117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24/7 staffing and services</a:t>
          </a:r>
          <a:endParaRPr lang="en-US" sz="1500" kern="1200" dirty="0"/>
        </a:p>
      </dsp:txBody>
      <dsp:txXfrm>
        <a:off x="266688" y="1602493"/>
        <a:ext cx="1281090" cy="1281090"/>
      </dsp:txXfrm>
    </dsp:sp>
    <dsp:sp modelId="{276AEAC3-EB5C-40D4-8362-E7BA6F51D719}">
      <dsp:nvSpPr>
        <dsp:cNvPr id="0" name=""/>
        <dsp:cNvSpPr/>
      </dsp:nvSpPr>
      <dsp:spPr>
        <a:xfrm>
          <a:off x="1960214" y="1717635"/>
          <a:ext cx="1050805" cy="1050805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99498" y="2119463"/>
        <a:ext cx="772237" cy="247149"/>
      </dsp:txXfrm>
    </dsp:sp>
    <dsp:sp modelId="{DF1F7091-92CE-4037-8090-26049A448FC1}">
      <dsp:nvSpPr>
        <dsp:cNvPr id="0" name=""/>
        <dsp:cNvSpPr/>
      </dsp:nvSpPr>
      <dsp:spPr>
        <a:xfrm>
          <a:off x="3158132" y="1337171"/>
          <a:ext cx="1811734" cy="1811734"/>
        </a:xfrm>
        <a:prstGeom prst="ellipse">
          <a:avLst/>
        </a:prstGeom>
        <a:solidFill>
          <a:schemeClr val="accent4">
            <a:hueOff val="2401755"/>
            <a:satOff val="9091"/>
            <a:lumOff val="-58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Meals and direct client assistance</a:t>
          </a:r>
          <a:endParaRPr lang="en-US" sz="1500" kern="1200" dirty="0"/>
        </a:p>
      </dsp:txBody>
      <dsp:txXfrm>
        <a:off x="3423454" y="1602493"/>
        <a:ext cx="1281090" cy="1281090"/>
      </dsp:txXfrm>
    </dsp:sp>
    <dsp:sp modelId="{D6DD4ABC-C5D5-4A45-B94E-760E1E8D44AA}">
      <dsp:nvSpPr>
        <dsp:cNvPr id="0" name=""/>
        <dsp:cNvSpPr/>
      </dsp:nvSpPr>
      <dsp:spPr>
        <a:xfrm>
          <a:off x="5116980" y="1717635"/>
          <a:ext cx="1050805" cy="1050805"/>
        </a:xfrm>
        <a:prstGeom prst="mathEqual">
          <a:avLst/>
        </a:prstGeom>
        <a:solidFill>
          <a:schemeClr val="accent4">
            <a:hueOff val="4803510"/>
            <a:satOff val="18182"/>
            <a:lumOff val="-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256264" y="1934101"/>
        <a:ext cx="772237" cy="617873"/>
      </dsp:txXfrm>
    </dsp:sp>
    <dsp:sp modelId="{16DC64E9-2F2F-42E9-9FEF-F17EC518F82E}">
      <dsp:nvSpPr>
        <dsp:cNvPr id="0" name=""/>
        <dsp:cNvSpPr/>
      </dsp:nvSpPr>
      <dsp:spPr>
        <a:xfrm>
          <a:off x="6314898" y="1337171"/>
          <a:ext cx="1811734" cy="1811734"/>
        </a:xfrm>
        <a:prstGeom prst="ellipse">
          <a:avLst/>
        </a:prstGeom>
        <a:solidFill>
          <a:schemeClr val="accent4">
            <a:hueOff val="4803510"/>
            <a:satOff val="18182"/>
            <a:lumOff val="-117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$87/bed/night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Bed rate</a:t>
          </a:r>
          <a:endParaRPr lang="en-US" sz="1500" kern="1200" dirty="0"/>
        </a:p>
      </dsp:txBody>
      <dsp:txXfrm>
        <a:off x="6580220" y="1602493"/>
        <a:ext cx="1281090" cy="12810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EAA5C1-E64E-41A0-9EE6-3D0FB72F20E0}">
      <dsp:nvSpPr>
        <dsp:cNvPr id="0" name=""/>
        <dsp:cNvSpPr/>
      </dsp:nvSpPr>
      <dsp:spPr>
        <a:xfrm>
          <a:off x="3018" y="50051"/>
          <a:ext cx="2394613" cy="14367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Burbank</a:t>
          </a:r>
        </a:p>
      </dsp:txBody>
      <dsp:txXfrm>
        <a:off x="3018" y="50051"/>
        <a:ext cx="2394613" cy="1436768"/>
      </dsp:txXfrm>
    </dsp:sp>
    <dsp:sp modelId="{CC306506-223A-4EC8-9A47-155DEC86EB31}">
      <dsp:nvSpPr>
        <dsp:cNvPr id="0" name=""/>
        <dsp:cNvSpPr/>
      </dsp:nvSpPr>
      <dsp:spPr>
        <a:xfrm>
          <a:off x="2637093" y="50051"/>
          <a:ext cx="2394613" cy="143676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Malibu</a:t>
          </a:r>
        </a:p>
      </dsp:txBody>
      <dsp:txXfrm>
        <a:off x="2637093" y="50051"/>
        <a:ext cx="2394613" cy="1436768"/>
      </dsp:txXfrm>
    </dsp:sp>
    <dsp:sp modelId="{4E40F376-D996-45A9-B6B0-DEFFC152DE2E}">
      <dsp:nvSpPr>
        <dsp:cNvPr id="0" name=""/>
        <dsp:cNvSpPr/>
      </dsp:nvSpPr>
      <dsp:spPr>
        <a:xfrm>
          <a:off x="5271168" y="50051"/>
          <a:ext cx="2394613" cy="14367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Torrance</a:t>
          </a:r>
        </a:p>
      </dsp:txBody>
      <dsp:txXfrm>
        <a:off x="5271168" y="50051"/>
        <a:ext cx="2394613" cy="1436768"/>
      </dsp:txXfrm>
    </dsp:sp>
    <dsp:sp modelId="{9F79C21B-76C9-4535-A31B-A8D02BFCFAC8}">
      <dsp:nvSpPr>
        <dsp:cNvPr id="0" name=""/>
        <dsp:cNvSpPr/>
      </dsp:nvSpPr>
      <dsp:spPr>
        <a:xfrm>
          <a:off x="7905243" y="50051"/>
          <a:ext cx="2394613" cy="14367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Hawthorne</a:t>
          </a:r>
        </a:p>
      </dsp:txBody>
      <dsp:txXfrm>
        <a:off x="7905243" y="50051"/>
        <a:ext cx="2394613" cy="1436768"/>
      </dsp:txXfrm>
    </dsp:sp>
    <dsp:sp modelId="{EA9290E9-D94B-4D85-94B8-E25A55A68619}">
      <dsp:nvSpPr>
        <dsp:cNvPr id="0" name=""/>
        <dsp:cNvSpPr/>
      </dsp:nvSpPr>
      <dsp:spPr>
        <a:xfrm>
          <a:off x="3018" y="1726280"/>
          <a:ext cx="2394613" cy="143676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Fontana </a:t>
          </a:r>
        </a:p>
      </dsp:txBody>
      <dsp:txXfrm>
        <a:off x="3018" y="1726280"/>
        <a:ext cx="2394613" cy="1436768"/>
      </dsp:txXfrm>
    </dsp:sp>
    <dsp:sp modelId="{693A6738-1C84-4488-971F-7C6656C32B37}">
      <dsp:nvSpPr>
        <dsp:cNvPr id="0" name=""/>
        <dsp:cNvSpPr/>
      </dsp:nvSpPr>
      <dsp:spPr>
        <a:xfrm>
          <a:off x="2637093" y="1726280"/>
          <a:ext cx="2394613" cy="14367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Paramount</a:t>
          </a:r>
        </a:p>
      </dsp:txBody>
      <dsp:txXfrm>
        <a:off x="2637093" y="1726280"/>
        <a:ext cx="2394613" cy="1436768"/>
      </dsp:txXfrm>
    </dsp:sp>
    <dsp:sp modelId="{CA809A5C-E769-491D-8D0D-D7530A0B2C6E}">
      <dsp:nvSpPr>
        <dsp:cNvPr id="0" name=""/>
        <dsp:cNvSpPr/>
      </dsp:nvSpPr>
      <dsp:spPr>
        <a:xfrm>
          <a:off x="5271168" y="1726280"/>
          <a:ext cx="2394613" cy="143676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Los Angeles Homeless Services Authority (LAHSA)</a:t>
          </a:r>
          <a:endParaRPr lang="en-US" sz="2300" kern="1200" dirty="0"/>
        </a:p>
      </dsp:txBody>
      <dsp:txXfrm>
        <a:off x="5271168" y="1726280"/>
        <a:ext cx="2394613" cy="1436768"/>
      </dsp:txXfrm>
    </dsp:sp>
    <dsp:sp modelId="{8C7B6AF7-43EE-446E-B099-B35D6474C8C7}">
      <dsp:nvSpPr>
        <dsp:cNvPr id="0" name=""/>
        <dsp:cNvSpPr/>
      </dsp:nvSpPr>
      <dsp:spPr>
        <a:xfrm>
          <a:off x="7905243" y="1726280"/>
          <a:ext cx="2394613" cy="14367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Montebello</a:t>
          </a:r>
          <a:endParaRPr lang="en-US" sz="2300" kern="1200" dirty="0"/>
        </a:p>
      </dsp:txBody>
      <dsp:txXfrm>
        <a:off x="7905243" y="1726280"/>
        <a:ext cx="2394613" cy="1436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5CAF12-AD1A-FE45-91FF-984ADEF034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0DD4D-1D12-F048-BE75-66E282078E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8A21-C360-104F-885E-F4E5261A902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8B032-1B54-9E44-BE90-7FA75CA11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AB1A5-C952-AB4C-B470-FC834186FE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023AB-F1AB-3B4D-B5ED-47A60A9D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845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9F37C-19F7-EC43-B4ED-D009C180DD5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79148-7E22-1B4D-85D6-8D0A246C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6820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Marisa to briefly introduce everyone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20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Yuriko- what goes</a:t>
            </a:r>
            <a:r>
              <a:rPr lang="en-US" baseline="0" dirty="0" smtClean="0"/>
              <a:t> into a bed rate and why is this model so important; COG/city funds inspired County funds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9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Brielle- Why tiny homes, features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30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Brielle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97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Brielle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26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Yuriko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4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Marisa- tie</a:t>
            </a:r>
            <a:r>
              <a:rPr lang="en-US" baseline="0" dirty="0" smtClean="0"/>
              <a:t> in onsite staffing with larger system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51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Yuriko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17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Brielle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71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Yuriko-</a:t>
            </a:r>
            <a:r>
              <a:rPr lang="en-US" baseline="0" dirty="0" smtClean="0"/>
              <a:t> </a:t>
            </a:r>
            <a:r>
              <a:rPr lang="en-US" dirty="0" smtClean="0"/>
              <a:t>Stakeholders, process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74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Marisa- Village 143: Tangibly improve the lives of families living at Serenity Homes through acts of kindness</a:t>
            </a:r>
          </a:p>
          <a:p>
            <a:endParaRPr lang="en-US" dirty="0" smtClean="0"/>
          </a:p>
          <a:p>
            <a:r>
              <a:rPr lang="en-US" dirty="0" smtClean="0"/>
              <a:t>Gain greater empathy for families experiencing homelessness and use that empathy as inspiration to help our community</a:t>
            </a:r>
          </a:p>
          <a:p>
            <a:endParaRPr lang="en-US" dirty="0" smtClean="0"/>
          </a:p>
          <a:p>
            <a:r>
              <a:rPr lang="en-US" dirty="0" smtClean="0"/>
              <a:t>Challenge stigmas that friends, family, and members of our community might have about people experiencing homelessness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70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Brielle</a:t>
            </a:r>
            <a:r>
              <a:rPr lang="en-US" baseline="0" dirty="0" smtClean="0"/>
              <a:t> to provide quick overview. Describe Council of Governments,. COG overview- 31 cities including Baldwin Park, Baldwin Park City size, COG and cities formed the Trust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32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Yuriko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06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Marisa- Add, Montebello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 smtClean="0"/>
              <a:t>?, Serenity 28,000; adding facilities at</a:t>
            </a:r>
            <a:r>
              <a:rPr lang="en-US" baseline="0" dirty="0" smtClean="0"/>
              <a:t> grade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21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Brielle- RHT how to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65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Brielle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24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Yuriko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21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Yuriko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24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Yuriko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77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Marisa-</a:t>
            </a:r>
            <a:r>
              <a:rPr lang="en-US" baseline="0" dirty="0" smtClean="0"/>
              <a:t> closing, where to find more info, transition to Q&amp;A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3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Marisa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7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Yuriko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8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Marisa- expanding beyond</a:t>
            </a:r>
            <a:r>
              <a:rPr lang="en-US" baseline="0" dirty="0" smtClean="0"/>
              <a:t> shelter to address all aspects of homelessness and </a:t>
            </a:r>
            <a:r>
              <a:rPr lang="en-US" baseline="0" dirty="0" err="1" smtClean="0"/>
              <a:t>intergrating</a:t>
            </a:r>
            <a:r>
              <a:rPr lang="en-US" baseline="0" dirty="0" smtClean="0"/>
              <a:t> innovation and sustainability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49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Brielle</a:t>
            </a:r>
            <a:r>
              <a:rPr lang="en-US" baseline="0" dirty="0" smtClean="0"/>
              <a:t> to provide program overview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98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Brielle-</a:t>
            </a:r>
            <a:r>
              <a:rPr lang="en-US" baseline="0" dirty="0" smtClean="0"/>
              <a:t> </a:t>
            </a:r>
            <a:r>
              <a:rPr lang="en-US" dirty="0" smtClean="0"/>
              <a:t>Why the </a:t>
            </a:r>
            <a:r>
              <a:rPr lang="en-US" dirty="0" err="1" smtClean="0"/>
              <a:t>noncongregate</a:t>
            </a:r>
            <a:r>
              <a:rPr lang="en-US" dirty="0" smtClean="0"/>
              <a:t> model? Cost, ability to implement quickly, scale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39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Marisa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4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Marisa, collaborative funding across,</a:t>
            </a:r>
            <a:r>
              <a:rPr lang="en-US" baseline="0" dirty="0" smtClean="0"/>
              <a:t> State, County, COG, City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9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2842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F02F58-01A2-CC49-BFC9-F052B9776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1" y="1041399"/>
            <a:ext cx="6400798" cy="2468880"/>
          </a:xfrm>
        </p:spPr>
        <p:txBody>
          <a:bodyPr anchor="b">
            <a:noAutofit/>
          </a:bodyPr>
          <a:lstStyle>
            <a:lvl1pPr algn="l">
              <a:defRPr sz="5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A2A73B2-E10B-AA43-8F5A-EB0678F11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3784600"/>
            <a:ext cx="6400800" cy="1133060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C58592-D4B4-B34D-AC64-E6EA604504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296" y="-26357"/>
            <a:ext cx="4258102" cy="6884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AC812-6257-6D46-9CA9-2C05714536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4079" y="1891967"/>
            <a:ext cx="3304464" cy="25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44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914399"/>
            <a:ext cx="10317018" cy="106218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rgbClr val="1C82B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0DA43-6B29-1F44-9EFC-2537A1A03A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38100" y="-25400"/>
            <a:ext cx="4257510" cy="68834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9018" y="2247900"/>
            <a:ext cx="10303164" cy="3213330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0"/>
              </a:spcBef>
              <a:spcAft>
                <a:spcPts val="1400"/>
              </a:spcAft>
              <a:buClr>
                <a:srgbClr val="D4461D"/>
              </a:buClr>
              <a:buSzPct val="100000"/>
              <a:buFontTx/>
              <a:buBlip>
                <a:blip r:embed="rId3"/>
              </a:buBlip>
              <a:defRPr sz="2000">
                <a:solidFill>
                  <a:srgbClr val="505050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C0486-F348-B34D-BBBD-91CBBCB6B8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1422" y="5461230"/>
            <a:ext cx="2270760" cy="7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8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no bullets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914399"/>
            <a:ext cx="10317018" cy="106218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rgbClr val="1C82B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0DA43-6B29-1F44-9EFC-2537A1A03A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38100" y="-25400"/>
            <a:ext cx="4257510" cy="68834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9018" y="2247900"/>
            <a:ext cx="10303164" cy="321333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1400"/>
              </a:spcAft>
              <a:buClr>
                <a:srgbClr val="D4461D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rgbClr val="505050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FD7E1-28D0-C74C-BE09-F28F5AE37C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51422" y="5461230"/>
            <a:ext cx="2270760" cy="7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2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left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DEDDA-A272-0B4C-AE22-1DE9FA7F5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38100" y="-25400"/>
            <a:ext cx="425751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914399"/>
            <a:ext cx="3474720" cy="238225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rgbClr val="1C82B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80CF63-A8AF-7341-9631-64307D216C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3474720" cy="1263650"/>
          </a:xfr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530352" indent="0">
              <a:buFontTx/>
              <a:buNone/>
              <a:defRPr/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890336"/>
            <a:ext cx="6217920" cy="4570894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FontTx/>
              <a:buBlip>
                <a:blip r:embed="rId3"/>
              </a:buBlip>
              <a:defRPr sz="2000">
                <a:solidFill>
                  <a:srgbClr val="505050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BFAE9-3AC4-5747-964A-9782E1E7F6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1422" y="5461230"/>
            <a:ext cx="2270760" cy="7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6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left on teal">
    <p:bg>
      <p:bgPr>
        <a:solidFill>
          <a:srgbClr val="1C8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DC9B4-79D2-EF4E-A6AB-0111E7508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425751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914399"/>
            <a:ext cx="3474720" cy="2382253"/>
          </a:xfrm>
        </p:spPr>
        <p:txBody>
          <a:bodyPr anchor="t" anchorCtr="0">
            <a:noAutofit/>
          </a:bodyPr>
          <a:lstStyle>
            <a:lvl1pPr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80CF63-A8AF-7341-9631-64307D216C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3442253"/>
            <a:ext cx="3474720" cy="1263650"/>
          </a:xfr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 marL="530352" indent="0">
              <a:buFontTx/>
              <a:buNone/>
              <a:defRPr/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903588"/>
            <a:ext cx="6217920" cy="5486400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76096-128C-134B-97DF-F04C77FBED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399" y="5397500"/>
            <a:ext cx="2270760" cy="7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 right">
    <p:bg>
      <p:bgPr>
        <a:solidFill>
          <a:srgbClr val="1C8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F781A4-BFCA-B84F-B097-559587B6E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25400" y="-25400"/>
            <a:ext cx="4257510" cy="688340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D618AC3-7E0E-0742-914A-6F000C9B0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0600" y="0"/>
            <a:ext cx="7407964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8E678B-5AAF-3448-AF99-BBF26FA42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1701800"/>
            <a:ext cx="3474720" cy="1594852"/>
          </a:xfrm>
        </p:spPr>
        <p:txBody>
          <a:bodyPr anchor="t" anchorCtr="0">
            <a:noAutofit/>
          </a:bodyPr>
          <a:lstStyle>
            <a:lvl1pPr>
              <a:defRPr sz="3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260822F-5460-1149-81D3-A39C1149F6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3561349"/>
            <a:ext cx="3474720" cy="1302751"/>
          </a:xfr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rgbClr val="FFFFFF"/>
                </a:solidFill>
              </a:defRPr>
            </a:lvl1pPr>
            <a:lvl2pPr marL="530352" indent="0">
              <a:buFontTx/>
              <a:buNone/>
              <a:defRPr/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12839B-8686-5144-BACF-393C0FCE7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399" y="5397500"/>
            <a:ext cx="2270760" cy="7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7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solidFill>
          <a:srgbClr val="1C8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ADE68F-286F-2544-856F-84CC03A72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4257510" cy="6883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FD70D9E-5E34-6F44-BB8A-901354C613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9" y="1042416"/>
            <a:ext cx="6400799" cy="2468880"/>
          </a:xfrm>
        </p:spPr>
        <p:txBody>
          <a:bodyPr anchor="b">
            <a:noAutofit/>
          </a:bodyPr>
          <a:lstStyle>
            <a:lvl1pPr algn="l"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E27EA7-77EC-9341-82A3-14680BBE8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3785616"/>
            <a:ext cx="6400800" cy="1913021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88D07-2F00-984E-9593-AE003DA292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079" y="1891967"/>
            <a:ext cx="3304464" cy="25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93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977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60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400300"/>
            <a:ext cx="9601200" cy="3467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172200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rgbClr val="767679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5450" y="6172200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rgbClr val="767679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6508" y="6172200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 baseline="0">
                <a:solidFill>
                  <a:srgbClr val="767679"/>
                </a:solidFill>
                <a:latin typeface="Arial" panose="020B0604020202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58" r:id="rId2"/>
    <p:sldLayoutId id="2147483962" r:id="rId3"/>
    <p:sldLayoutId id="2147483961" r:id="rId4"/>
    <p:sldLayoutId id="2147483960" r:id="rId5"/>
    <p:sldLayoutId id="2147483959" r:id="rId6"/>
    <p:sldLayoutId id="2147483946" r:id="rId7"/>
    <p:sldLayoutId id="2147483950" r:id="rId8"/>
  </p:sldLayoutIdLst>
  <p:hf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3600" b="1" i="0" kern="1200" cap="none" spc="-10" baseline="0">
          <a:solidFill>
            <a:srgbClr val="1C82B8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Clr>
          <a:srgbClr val="1C82B8"/>
        </a:buClr>
        <a:buSzPct val="75000"/>
        <a:buFont typeface="Wingdings" pitchFamily="2" charset="2"/>
        <a:buChar char="§"/>
        <a:defRPr sz="2000" b="0" i="0" kern="1200" baseline="0">
          <a:solidFill>
            <a:srgbClr val="767679"/>
          </a:solidFill>
          <a:latin typeface="Arial" panose="020B0604020202020204" pitchFamily="34" charset="0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1C82B8"/>
        </a:buClr>
        <a:buSzPct val="75000"/>
        <a:buFont typeface="Wingdings" pitchFamily="2" charset="2"/>
        <a:buChar char="§"/>
        <a:defRPr sz="2000" b="0" i="0" kern="1200" baseline="0">
          <a:solidFill>
            <a:srgbClr val="767679"/>
          </a:solidFill>
          <a:latin typeface="Arial" panose="020B0604020202020204" pitchFamily="34" charset="0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1C82B8"/>
        </a:buClr>
        <a:buSzPct val="75000"/>
        <a:buFont typeface="Wingdings" pitchFamily="2" charset="2"/>
        <a:buChar char="§"/>
        <a:defRPr sz="2000" b="0" i="0" kern="1200" baseline="0">
          <a:solidFill>
            <a:srgbClr val="767679"/>
          </a:solidFill>
          <a:latin typeface="Arial" panose="020B0604020202020204" pitchFamily="34" charset="0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1C82B8"/>
        </a:buClr>
        <a:buSzPct val="75000"/>
        <a:buFont typeface="Wingdings" pitchFamily="2" charset="2"/>
        <a:buChar char="§"/>
        <a:defRPr sz="2000" b="0" i="0" kern="1200" baseline="0">
          <a:solidFill>
            <a:srgbClr val="767679"/>
          </a:solidFill>
          <a:latin typeface="Arial" panose="020B0604020202020204" pitchFamily="34" charset="0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1C82B8"/>
        </a:buClr>
        <a:buSzPct val="75000"/>
        <a:buFont typeface="Wingdings" pitchFamily="2" charset="2"/>
        <a:buChar char="§"/>
        <a:defRPr sz="2000" b="0" i="0" kern="1200" baseline="0">
          <a:solidFill>
            <a:srgbClr val="767679"/>
          </a:solidFill>
          <a:latin typeface="Arial" panose="020B0604020202020204" pitchFamily="34" charset="0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hyperlink" Target="https://www.google.com/maps/place/14173+Garvey+Ave,+Baldwin+Park,+CA+91706/@34.0704864,-117.9674955,3a,75y,220h,90t/data=!3m8!1e1!3m6!1sAF1QipPn4SJMcfevKRJSCnuzmSG0oQW7AChfm0p8Hy6e!2e10!3e11!6shttps:/lh5.googleusercontent.com/p/AF1QipPn4SJMcfevKRJSCnuzmSG0oQW7AChfm0p8Hy6e=w203-h100-k-no-pi-0-ya168.42067-ro0-fo100!7i5376!8i2688!4m7!3m6!1s0x80c2d7a149920f05:0x2faacc533ac36939!8m2!3d34.070169!4d-117.967257!14m1!1BCgIgARICCAI" TargetMode="Externa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2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2483-E337-DA41-BEFD-48556AC322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Tiny Homes: bridging the gap from shelter to permanent housing</a:t>
            </a:r>
            <a:endParaRPr lang="en-US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581B4C86-2899-1F48-B452-1A0AE93AF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3784600"/>
            <a:ext cx="6400800" cy="2146300"/>
          </a:xfrm>
        </p:spPr>
        <p:txBody>
          <a:bodyPr>
            <a:normAutofit/>
          </a:bodyPr>
          <a:lstStyle/>
          <a:p>
            <a:r>
              <a:rPr lang="en-US" dirty="0" smtClean="0"/>
              <a:t>Marisa </a:t>
            </a:r>
            <a:r>
              <a:rPr lang="en-US" dirty="0" err="1" smtClean="0"/>
              <a:t>Creter</a:t>
            </a:r>
            <a:r>
              <a:rPr lang="en-US" dirty="0" smtClean="0"/>
              <a:t>, Executive Director</a:t>
            </a:r>
          </a:p>
          <a:p>
            <a:r>
              <a:rPr lang="en-US" dirty="0" smtClean="0"/>
              <a:t>Yuriko </a:t>
            </a:r>
            <a:r>
              <a:rPr lang="en-US" dirty="0" err="1" smtClean="0"/>
              <a:t>Ruizesparza</a:t>
            </a:r>
            <a:r>
              <a:rPr lang="en-US" dirty="0" smtClean="0"/>
              <a:t>, </a:t>
            </a:r>
            <a:r>
              <a:rPr lang="en-US" dirty="0" smtClean="0"/>
              <a:t>Community Services </a:t>
            </a:r>
            <a:r>
              <a:rPr lang="en-US" dirty="0" smtClean="0"/>
              <a:t>Supervisor</a:t>
            </a:r>
            <a:endParaRPr lang="en-US" dirty="0" smtClean="0"/>
          </a:p>
          <a:p>
            <a:r>
              <a:rPr lang="en-US" dirty="0" smtClean="0"/>
              <a:t>Brielle Acevedo, Housing Trust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5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2221F-CC79-A44E-A3EB-4D4CCE99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perational funding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34D28-3567-7E4A-B50F-D5C8569FB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18" y="4327965"/>
            <a:ext cx="10303164" cy="3213330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US" dirty="0" smtClean="0"/>
              <a:t>The SGVRHT funded the first year of operations.</a:t>
            </a:r>
            <a:r>
              <a:rPr lang="en-US" dirty="0"/>
              <a:t> </a:t>
            </a:r>
            <a:r>
              <a:rPr lang="en-US" dirty="0" smtClean="0"/>
              <a:t>The County of Los Angeles has awarded a funding grant for year 2, extending the program through November 2023.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04469742"/>
              </p:ext>
            </p:extLst>
          </p:nvPr>
        </p:nvGraphicFramePr>
        <p:xfrm>
          <a:off x="1784700" y="810200"/>
          <a:ext cx="8128000" cy="448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56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4078-E6EB-5A4F-82B9-C3EE82D8B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and Building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47EFC-D667-8348-9554-9D3972997C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Site elements, building codes, and utility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24" y="613891"/>
            <a:ext cx="6202777" cy="2382253"/>
          </a:xfrm>
        </p:spPr>
        <p:txBody>
          <a:bodyPr/>
          <a:lstStyle/>
          <a:p>
            <a:r>
              <a:rPr lang="en-US" dirty="0" smtClean="0"/>
              <a:t>Non-congregate shelter: tiny home details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0657" y="2161951"/>
            <a:ext cx="4027821" cy="28602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64+ square feet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Insulated + AC/heat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Locking door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Overhead light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Bed, desk, shelving/storage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ADA complaint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Mold/mildew resistant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13947" r="6738" b="8900"/>
          <a:stretch/>
        </p:blipFill>
        <p:spPr>
          <a:xfrm>
            <a:off x="7743551" y="264439"/>
            <a:ext cx="2650012" cy="23369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8" y="2601401"/>
            <a:ext cx="4869579" cy="277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8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14" y="1309281"/>
            <a:ext cx="6529367" cy="4584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281"/>
            <a:ext cx="6115827" cy="45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6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386C17-5A85-1DFA-8D7C-4C42E7B5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9" y="42143"/>
            <a:ext cx="11959032" cy="67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58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7CE2-D878-494F-A126-3F5BBBF9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Shelter Resolution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A5EA4-D936-B047-8CCC-EF49AAD2C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Provides the ability to deploy sites quickly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39" y="890588"/>
            <a:ext cx="4739959" cy="4570412"/>
          </a:xfrm>
        </p:spPr>
      </p:pic>
    </p:spTree>
    <p:extLst>
      <p:ext uri="{BB962C8B-B14F-4D97-AF65-F5344CB8AC3E}">
        <p14:creationId xmlns:p14="http://schemas.microsoft.com/office/powerpoint/2010/main" val="124398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4078-E6EB-5A4F-82B9-C3EE82D8B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Staffing &amp; Operations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47EFC-D667-8348-9554-9D3972997C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Services provided onsite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2221F-CC79-A44E-A3EB-4D4CCE99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24/7 staffing and supportive services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34D28-3567-7E4A-B50F-D5C8569FB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US" dirty="0" smtClean="0"/>
              <a:t>Resident aides and safety monitors</a:t>
            </a:r>
            <a:endParaRPr lang="en-US" dirty="0"/>
          </a:p>
          <a:p>
            <a:pPr>
              <a:spcAft>
                <a:spcPts val="0"/>
              </a:spcAft>
              <a:defRPr/>
            </a:pPr>
            <a:endParaRPr lang="en-US" dirty="0"/>
          </a:p>
          <a:p>
            <a:pPr>
              <a:spcAft>
                <a:spcPts val="0"/>
              </a:spcAft>
              <a:defRPr/>
            </a:pPr>
            <a:r>
              <a:rPr lang="en-US" dirty="0" smtClean="0"/>
              <a:t>Case managers</a:t>
            </a:r>
          </a:p>
          <a:p>
            <a:pPr>
              <a:spcAft>
                <a:spcPts val="0"/>
              </a:spcAft>
              <a:defRPr/>
            </a:pPr>
            <a:endParaRPr lang="en-US" dirty="0"/>
          </a:p>
          <a:p>
            <a:pPr>
              <a:spcAft>
                <a:spcPts val="0"/>
              </a:spcAft>
              <a:defRPr/>
            </a:pPr>
            <a:r>
              <a:rPr lang="en-US" dirty="0" smtClean="0"/>
              <a:t>Housing navigators</a:t>
            </a:r>
          </a:p>
          <a:p>
            <a:pPr>
              <a:spcAft>
                <a:spcPts val="0"/>
              </a:spcAft>
              <a:defRPr/>
            </a:pPr>
            <a:endParaRPr lang="en-US" dirty="0"/>
          </a:p>
          <a:p>
            <a:pPr>
              <a:spcAft>
                <a:spcPts val="0"/>
              </a:spcAft>
              <a:defRPr/>
            </a:pPr>
            <a:r>
              <a:rPr lang="en-US" dirty="0" smtClean="0"/>
              <a:t>Volunteers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4078-E6EB-5A4F-82B9-C3EE82D8B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Success Stories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47EFC-D667-8348-9554-9D3972997C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Connections to permanent housing and tiny homes from the client 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14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2221F-CC79-A44E-A3EB-4D4CCE99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Transitions to permanent housing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34D28-3567-7E4A-B50F-D5C8569FB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US" dirty="0"/>
              <a:t>The first Esperanza Villa resident placed in permanent housing was a 76-year-old woman who had been homeless on and off since 2014. After staying at the tiny homes site for about 3 months, she is no longer homeless.</a:t>
            </a:r>
          </a:p>
          <a:p>
            <a:pPr>
              <a:spcAft>
                <a:spcPts val="0"/>
              </a:spcAft>
              <a:defRPr/>
            </a:pPr>
            <a:endParaRPr lang="en-US" dirty="0"/>
          </a:p>
          <a:p>
            <a:pPr>
              <a:spcAft>
                <a:spcPts val="0"/>
              </a:spcAft>
              <a:defRPr/>
            </a:pPr>
            <a:r>
              <a:rPr lang="en-US" dirty="0"/>
              <a:t>The second client connected to permanent housing was also a senior woman. She spent 4 months at Esperanza Villa before receiving a County Housing Choice Voucher</a:t>
            </a:r>
            <a:r>
              <a:rPr lang="en-US" dirty="0" smtClean="0"/>
              <a:t>.</a:t>
            </a:r>
          </a:p>
          <a:p>
            <a:pPr>
              <a:spcAft>
                <a:spcPts val="0"/>
              </a:spcAft>
              <a:defRPr/>
            </a:pPr>
            <a:endParaRPr lang="en-US" dirty="0"/>
          </a:p>
          <a:p>
            <a:pPr>
              <a:spcAft>
                <a:spcPts val="0"/>
              </a:spcAft>
              <a:defRPr/>
            </a:pPr>
            <a:r>
              <a:rPr lang="en-US" dirty="0" smtClean="0"/>
              <a:t>4 additional clients have transitioned to permanent housing and all residents are working toward their housing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Partnerships &amp; Collaboration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" b="37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14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Emotional Impact and Additional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76582"/>
            <a:ext cx="10303164" cy="3213330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US" sz="2400" dirty="0" smtClean="0"/>
              <a:t>Safety and ability to sleep through the night</a:t>
            </a:r>
          </a:p>
          <a:p>
            <a:pPr>
              <a:spcAft>
                <a:spcPts val="0"/>
              </a:spcAft>
              <a:defRPr/>
            </a:pPr>
            <a:r>
              <a:rPr lang="en-US" sz="2400" dirty="0" smtClean="0"/>
              <a:t>Access to consistent hygiene and nutrition services</a:t>
            </a:r>
          </a:p>
          <a:p>
            <a:pPr>
              <a:spcAft>
                <a:spcPts val="0"/>
              </a:spcAft>
              <a:defRPr/>
            </a:pPr>
            <a:r>
              <a:rPr lang="en-US" sz="2400" dirty="0" smtClean="0"/>
              <a:t>Basic needs are met to enable ability to focus on life goals</a:t>
            </a:r>
          </a:p>
          <a:p>
            <a:pPr>
              <a:spcAft>
                <a:spcPts val="0"/>
              </a:spcAft>
              <a:defRPr/>
            </a:pPr>
            <a:r>
              <a:rPr lang="en-US" sz="2400" dirty="0" smtClean="0"/>
              <a:t>Connections to additional services</a:t>
            </a:r>
          </a:p>
          <a:p>
            <a:pPr>
              <a:spcAft>
                <a:spcPts val="0"/>
              </a:spcAft>
              <a:defRPr/>
            </a:pPr>
            <a:r>
              <a:rPr lang="en-US" sz="2400" dirty="0" smtClean="0"/>
              <a:t>Clients </a:t>
            </a:r>
            <a:r>
              <a:rPr lang="en-US" sz="2400" dirty="0"/>
              <a:t>living at Esperanza Villa also celebrated holidays and milestones including:</a:t>
            </a:r>
          </a:p>
          <a:p>
            <a:pPr marL="8572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Thanksgiving Lunch</a:t>
            </a:r>
          </a:p>
          <a:p>
            <a:pPr marL="8572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Christmas Gift Cards (Senator Rubio)</a:t>
            </a:r>
          </a:p>
          <a:p>
            <a:pPr marL="8572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Christmas Luncheon &amp; Dinner</a:t>
            </a:r>
          </a:p>
          <a:p>
            <a:pPr marL="8572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Valentine’s Day Gift Boxes</a:t>
            </a:r>
          </a:p>
          <a:p>
            <a:pPr marL="8572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Easter Egg Hunt</a:t>
            </a:r>
          </a:p>
          <a:p>
            <a:pPr marL="8572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Birthday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Celebrations</a:t>
            </a:r>
          </a:p>
          <a:p>
            <a:pPr marL="8572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8572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77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lia intervie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581" y="190122"/>
            <a:ext cx="9273305" cy="5216556"/>
          </a:xfrm>
        </p:spPr>
      </p:pic>
    </p:spTree>
    <p:extLst>
      <p:ext uri="{BB962C8B-B14F-4D97-AF65-F5344CB8AC3E}">
        <p14:creationId xmlns:p14="http://schemas.microsoft.com/office/powerpoint/2010/main" val="32780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4078-E6EB-5A4F-82B9-C3EE82D8B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Community Engagement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47EFC-D667-8348-9554-9D3972997C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Before and after site opening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E5F7-6CE7-3945-8931-2235CE46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529"/>
            <a:ext cx="10317018" cy="1062183"/>
          </a:xfrm>
        </p:spPr>
        <p:txBody>
          <a:bodyPr/>
          <a:lstStyle/>
          <a:p>
            <a:r>
              <a:rPr lang="en-US" dirty="0" smtClean="0"/>
              <a:t>Community engagement, site tours, and FAQs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98286"/>
            <a:ext cx="2907332" cy="411174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368" y="1698286"/>
            <a:ext cx="3430239" cy="4572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44" y="2161090"/>
            <a:ext cx="3948763" cy="294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6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E5F7-6CE7-3945-8931-2235CE46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 Opportunities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58" y="914399"/>
            <a:ext cx="3250096" cy="4333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75" y="1600201"/>
            <a:ext cx="3324639" cy="4432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372" y="2357791"/>
            <a:ext cx="4883775" cy="36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 Community 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Habitat for Humanity: volunteer construction team and volunteers</a:t>
            </a:r>
          </a:p>
          <a:p>
            <a:r>
              <a:rPr lang="en-US" dirty="0" smtClean="0"/>
              <a:t>Ikea: furniture donation</a:t>
            </a:r>
          </a:p>
          <a:p>
            <a:r>
              <a:rPr lang="en-US" dirty="0" smtClean="0"/>
              <a:t>Kaiser: grants to support senior services and connections to housing</a:t>
            </a:r>
          </a:p>
          <a:p>
            <a:r>
              <a:rPr lang="en-US" dirty="0" smtClean="0"/>
              <a:t>Public schools, church groups, community groups: hygiene kits, service days, fundraising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32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4078-E6EB-5A4F-82B9-C3EE82D8B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47EFC-D667-8348-9554-9D3972997C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Technical assistance, knowledge sharing, and upcoming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0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E5F7-6CE7-3945-8931-2235CE46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05" y="460111"/>
            <a:ext cx="10317018" cy="1062183"/>
          </a:xfrm>
        </p:spPr>
        <p:txBody>
          <a:bodyPr/>
          <a:lstStyle/>
          <a:p>
            <a:r>
              <a:rPr lang="en-US" dirty="0" smtClean="0"/>
              <a:t>Site selection and plan development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126" y="1100774"/>
            <a:ext cx="4327384" cy="43273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38" y="2749741"/>
            <a:ext cx="5339187" cy="26856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Content Placeholder 3">
            <a:hlinkClick r:id="rId5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15815" r="13063" b="38366"/>
          <a:stretch/>
        </p:blipFill>
        <p:spPr>
          <a:xfrm>
            <a:off x="995938" y="1100774"/>
            <a:ext cx="6558055" cy="1656226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292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E5F7-6CE7-3945-8931-2235CE46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tours &amp; resource sharing with other cities and providers</a:t>
            </a:r>
            <a:endParaRPr lang="en-US" dirty="0"/>
          </a:p>
        </p:txBody>
      </p:sp>
      <p:graphicFrame>
        <p:nvGraphicFramePr>
          <p:cNvPr id="5" name="Content Placeholder 2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656919"/>
              </p:ext>
            </p:extLst>
          </p:nvPr>
        </p:nvGraphicFramePr>
        <p:xfrm>
          <a:off x="914400" y="1976582"/>
          <a:ext cx="10302875" cy="321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03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r="1401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Stay Safe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30 units of tiny home bridge housing in the City of Montebello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21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" b="8197"/>
          <a:stretch>
            <a:fillRect/>
          </a:stretch>
        </p:blipFill>
        <p:spPr>
          <a:xfrm>
            <a:off x="4784036" y="0"/>
            <a:ext cx="7407964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Gabriel Valley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399" y="3357502"/>
            <a:ext cx="3474720" cy="1302751"/>
          </a:xfrm>
        </p:spPr>
        <p:txBody>
          <a:bodyPr/>
          <a:lstStyle/>
          <a:p>
            <a:r>
              <a:rPr lang="en-US" dirty="0" smtClean="0"/>
              <a:t>31 cities in Los Angeles County, east of Downtown Los Angeles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5"/>
          <a:stretch/>
        </p:blipFill>
        <p:spPr>
          <a:xfrm>
            <a:off x="7784233" y="0"/>
            <a:ext cx="4407767" cy="37868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9284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018" y="1752842"/>
            <a:ext cx="10303164" cy="3213330"/>
          </a:xfrm>
        </p:spPr>
        <p:txBody>
          <a:bodyPr/>
          <a:lstStyle/>
          <a:p>
            <a:r>
              <a:rPr lang="en-US" dirty="0" smtClean="0"/>
              <a:t>Planning for lead times especially with supply chain issues</a:t>
            </a:r>
          </a:p>
          <a:p>
            <a:r>
              <a:rPr lang="en-US" dirty="0" smtClean="0"/>
              <a:t>Coordination with utility companies to create/upgrade connections</a:t>
            </a:r>
          </a:p>
          <a:p>
            <a:r>
              <a:rPr lang="en-US" dirty="0" smtClean="0"/>
              <a:t>Navigating City council and building approval process</a:t>
            </a:r>
            <a:endParaRPr lang="en-US" dirty="0"/>
          </a:p>
          <a:p>
            <a:r>
              <a:rPr lang="en-US" dirty="0" smtClean="0"/>
              <a:t>Establishing robust Community Engagement and transparency</a:t>
            </a:r>
          </a:p>
          <a:p>
            <a:r>
              <a:rPr lang="en-US" dirty="0" smtClean="0"/>
              <a:t>Public Safety linkages</a:t>
            </a:r>
          </a:p>
          <a:p>
            <a:r>
              <a:rPr lang="en-US" dirty="0" smtClean="0"/>
              <a:t>Master Scheduling</a:t>
            </a:r>
          </a:p>
          <a:p>
            <a:r>
              <a:rPr lang="en-US" dirty="0" smtClean="0"/>
              <a:t>Multidisciplinary team including staff and decision makers</a:t>
            </a:r>
          </a:p>
          <a:p>
            <a:r>
              <a:rPr lang="en-US" dirty="0" smtClean="0"/>
              <a:t>Political support/champion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80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Manager role/next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Serve as project champion</a:t>
            </a:r>
          </a:p>
          <a:p>
            <a:r>
              <a:rPr lang="en-US" dirty="0" smtClean="0"/>
              <a:t>Encourage coordination across departments</a:t>
            </a:r>
          </a:p>
          <a:p>
            <a:r>
              <a:rPr lang="en-US" dirty="0" smtClean="0"/>
              <a:t>Liaison for other cities to develop interim housing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02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01C4-7581-1140-8274-88BA9C9D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soon!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3AC0D-B5BF-E940-9557-BA0539212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Baldwin Park Family tiny home site opens September 24</a:t>
            </a:r>
            <a:r>
              <a:rPr lang="en-US" baseline="30000" dirty="0" smtClean="0"/>
              <a:t>th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49398"/>
            <a:ext cx="6218238" cy="3794179"/>
          </a:xfrm>
        </p:spPr>
      </p:pic>
    </p:spTree>
    <p:extLst>
      <p:ext uri="{BB962C8B-B14F-4D97-AF65-F5344CB8AC3E}">
        <p14:creationId xmlns:p14="http://schemas.microsoft.com/office/powerpoint/2010/main" val="665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01C4-7581-1140-8274-88BA9C9D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3AC0D-B5BF-E940-9557-BA0539212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958" y="2382837"/>
            <a:ext cx="3657601" cy="1263650"/>
          </a:xfrm>
        </p:spPr>
        <p:txBody>
          <a:bodyPr/>
          <a:lstStyle/>
          <a:p>
            <a:r>
              <a:rPr lang="en-US" sz="1800" dirty="0" smtClean="0"/>
              <a:t>mcreter@sgvcog.org</a:t>
            </a:r>
          </a:p>
          <a:p>
            <a:r>
              <a:rPr lang="en-US" sz="1800" dirty="0" smtClean="0"/>
              <a:t>bacevedo@sgvrht.org</a:t>
            </a:r>
          </a:p>
          <a:p>
            <a:r>
              <a:rPr lang="en-US" sz="1800" dirty="0"/>
              <a:t>YRuizesparza@baldwinpark.com </a:t>
            </a:r>
            <a:endParaRPr lang="en-US" sz="1800" dirty="0" smtClean="0"/>
          </a:p>
          <a:p>
            <a:endParaRPr lang="en-US" dirty="0" smtClean="0"/>
          </a:p>
          <a:p>
            <a:r>
              <a:rPr lang="en-US" dirty="0" smtClean="0"/>
              <a:t>sgvrht.org/</a:t>
            </a:r>
            <a:r>
              <a:rPr lang="en-US" dirty="0" err="1" smtClean="0"/>
              <a:t>tinyhomes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0"/>
          <a:stretch/>
        </p:blipFill>
        <p:spPr>
          <a:xfrm>
            <a:off x="5300804" y="2444042"/>
            <a:ext cx="6218238" cy="2404890"/>
          </a:xfrm>
        </p:spPr>
      </p:pic>
      <p:sp>
        <p:nvSpPr>
          <p:cNvPr id="7" name="Right Arrow 6"/>
          <p:cNvSpPr/>
          <p:nvPr/>
        </p:nvSpPr>
        <p:spPr>
          <a:xfrm>
            <a:off x="4271837" y="4209221"/>
            <a:ext cx="576470" cy="288235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6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Baldwin Park demographics &amp;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City size of 72,000- medium size City in California, larger City in the San Gabriel Valley</a:t>
            </a:r>
          </a:p>
          <a:p>
            <a:r>
              <a:rPr lang="en-US" dirty="0" smtClean="0"/>
              <a:t>The City employees about 300 staff</a:t>
            </a:r>
          </a:p>
          <a:p>
            <a:r>
              <a:rPr lang="en-US" dirty="0" smtClean="0"/>
              <a:t>Baldwin </a:t>
            </a:r>
            <a:r>
              <a:rPr lang="en-US" smtClean="0"/>
              <a:t>Park point-in-time </a:t>
            </a:r>
            <a:r>
              <a:rPr lang="en-US" dirty="0" smtClean="0"/>
              <a:t>homeless count: 275 in 2022, 556 in 2020, 263 in 2019</a:t>
            </a:r>
          </a:p>
          <a:p>
            <a:r>
              <a:rPr lang="en-US" dirty="0" smtClean="0"/>
              <a:t>Baldwin Park has become a leader in addressing unsheltered homelessness</a:t>
            </a:r>
          </a:p>
          <a:p>
            <a:r>
              <a:rPr lang="en-US" dirty="0" smtClean="0"/>
              <a:t>The City tackled the lack of shelter in the San Gabriel Valley by developing 25 units of individual bridge housing and 50 </a:t>
            </a:r>
            <a:r>
              <a:rPr lang="en-US" dirty="0"/>
              <a:t>b</a:t>
            </a:r>
            <a:r>
              <a:rPr lang="en-US" dirty="0" smtClean="0"/>
              <a:t>eds of family bridge housing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94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E5F7-6CE7-3945-8931-2235CE46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and COG programs</a:t>
            </a:r>
            <a:endParaRPr lang="en-US" dirty="0"/>
          </a:p>
        </p:txBody>
      </p:sp>
      <p:graphicFrame>
        <p:nvGraphicFramePr>
          <p:cNvPr id="5" name="Content Placeholder 2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277283"/>
              </p:ext>
            </p:extLst>
          </p:nvPr>
        </p:nvGraphicFramePr>
        <p:xfrm>
          <a:off x="669957" y="1777406"/>
          <a:ext cx="10302875" cy="321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27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r="13997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Housing</a:t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4078-E6EB-5A4F-82B9-C3EE82D8B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47EFC-D667-8348-9554-9D3972997C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Development and Operational Costs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9013"/>
            <a:ext cx="10303164" cy="3213330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US" dirty="0"/>
              <a:t>Funding sources included State Budget Earmark funding allocated to the SGVRHT and SGVCOG and local funding, Measure H, allocated to the SGVCOG and City of Baldwin Park. </a:t>
            </a:r>
            <a:endParaRPr lang="en-US" dirty="0" smtClean="0"/>
          </a:p>
          <a:p>
            <a:pPr>
              <a:spcAft>
                <a:spcPts val="0"/>
              </a:spcAft>
              <a:defRPr/>
            </a:pPr>
            <a:endParaRPr lang="en-US" dirty="0"/>
          </a:p>
          <a:p>
            <a:pPr>
              <a:spcAft>
                <a:spcPts val="0"/>
              </a:spcAft>
              <a:defRPr/>
            </a:pPr>
            <a:r>
              <a:rPr lang="en-US" dirty="0"/>
              <a:t>The SGVCOG and SGVRHT provided Project Management to assist City staff in capacity </a:t>
            </a:r>
            <a:r>
              <a:rPr lang="en-US" dirty="0" smtClean="0"/>
              <a:t>building to </a:t>
            </a:r>
            <a:r>
              <a:rPr lang="en-US" dirty="0"/>
              <a:t>oversee the project </a:t>
            </a:r>
            <a:r>
              <a:rPr lang="en-US" dirty="0" smtClean="0"/>
              <a:t>and manage procurement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dirty="0"/>
          </a:p>
          <a:p>
            <a:pPr>
              <a:spcAft>
                <a:spcPts val="0"/>
              </a:spcAft>
              <a:defRPr/>
            </a:pPr>
            <a:r>
              <a:rPr lang="en-US" dirty="0" smtClean="0"/>
              <a:t>Development </a:t>
            </a:r>
            <a:r>
              <a:rPr lang="en-US" dirty="0"/>
              <a:t>cost is $25,000 per unit including site development. </a:t>
            </a:r>
            <a:endParaRPr lang="en-US" dirty="0" smtClean="0"/>
          </a:p>
          <a:p>
            <a:pPr lvl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Restroom trailers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Case management office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Connection to utilities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Asphalt paint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88592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EBF17A9-D87F-584E-AE30-20D87E8870F2}">
  <we:reference id="wa104178141" version="3.10.0.197" store="en-US" storeType="OMEX"/>
  <we:alternateReferences>
    <we:reference id="wa104178141" version="3.10.0.197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{47BDE2A6-9AA2-864F-BC56-52AF7CA18C34}tf10001072</Template>
  <TotalTime>5793</TotalTime>
  <Words>958</Words>
  <Application>Microsoft Office PowerPoint</Application>
  <PresentationFormat>Widescreen</PresentationFormat>
  <Paragraphs>183</Paragraphs>
  <Slides>33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Franklin Gothic Book</vt:lpstr>
      <vt:lpstr>Wingdings</vt:lpstr>
      <vt:lpstr>Crop</vt:lpstr>
      <vt:lpstr>Tiny Homes: bridging the gap from shelter to permanent housing</vt:lpstr>
      <vt:lpstr>Regional Partnerships &amp; Collaboration </vt:lpstr>
      <vt:lpstr>San Gabriel Valley</vt:lpstr>
      <vt:lpstr>Baldwin Park demographics &amp; motivation</vt:lpstr>
      <vt:lpstr>City and COG programs</vt:lpstr>
      <vt:lpstr>Bridge Housing Overview</vt:lpstr>
      <vt:lpstr>PowerPoint Presentation</vt:lpstr>
      <vt:lpstr>Funding</vt:lpstr>
      <vt:lpstr>Capital funding</vt:lpstr>
      <vt:lpstr>Operational funding</vt:lpstr>
      <vt:lpstr>Design and Building</vt:lpstr>
      <vt:lpstr>Non-congregate shelter: tiny home details</vt:lpstr>
      <vt:lpstr>PowerPoint Presentation</vt:lpstr>
      <vt:lpstr>PowerPoint Presentation</vt:lpstr>
      <vt:lpstr>Emergency Shelter Resolution</vt:lpstr>
      <vt:lpstr>Staffing &amp; Operations</vt:lpstr>
      <vt:lpstr>24/7 staffing and supportive services</vt:lpstr>
      <vt:lpstr>Success Stories</vt:lpstr>
      <vt:lpstr>Transitions to permanent housing</vt:lpstr>
      <vt:lpstr>Emotional Impact and Additional Services</vt:lpstr>
      <vt:lpstr>PowerPoint Presentation</vt:lpstr>
      <vt:lpstr>Community Engagement</vt:lpstr>
      <vt:lpstr>Community engagement, site tours, and FAQs</vt:lpstr>
      <vt:lpstr>Volunteer Opportunities</vt:lpstr>
      <vt:lpstr>Leveraging Community Partnerships</vt:lpstr>
      <vt:lpstr>Scalability</vt:lpstr>
      <vt:lpstr>Site selection and plan development</vt:lpstr>
      <vt:lpstr>Site tours &amp; resource sharing with other cities and providers</vt:lpstr>
      <vt:lpstr>Operation Stay Safe</vt:lpstr>
      <vt:lpstr>Lessons learned</vt:lpstr>
      <vt:lpstr>City Manager role/next steps</vt:lpstr>
      <vt:lpstr>Coming soon!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Pathways to the Future ICMA through Learning</dc:title>
  <dc:creator>Microsoft Office User</dc:creator>
  <cp:lastModifiedBy>bacev</cp:lastModifiedBy>
  <cp:revision>149</cp:revision>
  <dcterms:created xsi:type="dcterms:W3CDTF">2020-04-22T22:51:03Z</dcterms:created>
  <dcterms:modified xsi:type="dcterms:W3CDTF">2022-09-19T03:59:41Z</dcterms:modified>
</cp:coreProperties>
</file>